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3" r:id="rId1"/>
  </p:sldMasterIdLst>
  <p:notesMasterIdLst>
    <p:notesMasterId r:id="rId11"/>
  </p:notesMasterIdLst>
  <p:sldIdLst>
    <p:sldId id="256" r:id="rId2"/>
    <p:sldId id="257" r:id="rId3"/>
    <p:sldId id="259" r:id="rId4"/>
    <p:sldId id="258" r:id="rId5"/>
    <p:sldId id="266" r:id="rId6"/>
    <p:sldId id="260" r:id="rId7"/>
    <p:sldId id="262" r:id="rId8"/>
    <p:sldId id="265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480" y="7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799D81-2EBD-4849-B6C3-E0B31E25A3D5}" type="datetimeFigureOut">
              <a:rPr lang="en-US" smtClean="0"/>
              <a:t>2/11/13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037C32-D803-1E4B-95EE-E749DA4DC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105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37C32-D803-1E4B-95EE-E749DA4DC77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800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37C32-D803-1E4B-95EE-E749DA4DC77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027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C07DD-113D-4449-9C0D-FCA894DAD74A}" type="datetimeFigureOut">
              <a:rPr lang="en-US" smtClean="0"/>
              <a:pPr/>
              <a:t>2/11/13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08A5E-C976-D640-BB55-4C657D638E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C07DD-113D-4449-9C0D-FCA894DAD74A}" type="datetimeFigureOut">
              <a:rPr lang="en-US" smtClean="0"/>
              <a:pPr/>
              <a:t>2/11/13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08A5E-C976-D640-BB55-4C657D638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C07DD-113D-4449-9C0D-FCA894DAD74A}" type="datetimeFigureOut">
              <a:rPr lang="en-US" smtClean="0"/>
              <a:pPr/>
              <a:t>2/11/13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08A5E-C976-D640-BB55-4C657D638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C07DD-113D-4449-9C0D-FCA894DAD74A}" type="datetimeFigureOut">
              <a:rPr lang="en-US" smtClean="0"/>
              <a:pPr/>
              <a:t>2/11/13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08A5E-C976-D640-BB55-4C657D638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C07DD-113D-4449-9C0D-FCA894DAD74A}" type="datetimeFigureOut">
              <a:rPr lang="en-US" smtClean="0"/>
              <a:pPr/>
              <a:t>2/11/13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9B08A5E-C976-D640-BB55-4C657D638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C07DD-113D-4449-9C0D-FCA894DAD74A}" type="datetimeFigureOut">
              <a:rPr lang="en-US" smtClean="0"/>
              <a:pPr/>
              <a:t>2/11/13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08A5E-C976-D640-BB55-4C657D638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C07DD-113D-4449-9C0D-FCA894DAD74A}" type="datetimeFigureOut">
              <a:rPr lang="en-US" smtClean="0"/>
              <a:pPr/>
              <a:t>2/11/13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08A5E-C976-D640-BB55-4C657D638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C07DD-113D-4449-9C0D-FCA894DAD74A}" type="datetimeFigureOut">
              <a:rPr lang="en-US" smtClean="0"/>
              <a:pPr/>
              <a:t>2/11/13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08A5E-C976-D640-BB55-4C657D638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C07DD-113D-4449-9C0D-FCA894DAD74A}" type="datetimeFigureOut">
              <a:rPr lang="en-US" smtClean="0"/>
              <a:pPr/>
              <a:t>2/11/13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08A5E-C976-D640-BB55-4C657D638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C07DD-113D-4449-9C0D-FCA894DAD74A}" type="datetimeFigureOut">
              <a:rPr lang="en-US" smtClean="0"/>
              <a:pPr/>
              <a:t>2/11/13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08A5E-C976-D640-BB55-4C657D638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C07DD-113D-4449-9C0D-FCA894DAD74A}" type="datetimeFigureOut">
              <a:rPr lang="en-US" smtClean="0"/>
              <a:pPr/>
              <a:t>2/11/13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08A5E-C976-D640-BB55-4C657D638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89C07DD-113D-4449-9C0D-FCA894DAD74A}" type="datetimeFigureOut">
              <a:rPr lang="en-US" smtClean="0"/>
              <a:pPr/>
              <a:t>2/11/13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9B08A5E-C976-D640-BB55-4C657D638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05060"/>
            <a:ext cx="6746293" cy="1356449"/>
          </a:xfrm>
        </p:spPr>
        <p:txBody>
          <a:bodyPr>
            <a:normAutofit/>
          </a:bodyPr>
          <a:lstStyle/>
          <a:p>
            <a:r>
              <a:rPr lang="en-US" dirty="0" smtClean="0"/>
              <a:t>Group Activity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1" y="1861509"/>
            <a:ext cx="8016242" cy="4127065"/>
          </a:xfrm>
        </p:spPr>
        <p:txBody>
          <a:bodyPr>
            <a:normAutofit fontScale="92500" lnSpcReduction="20000"/>
          </a:bodyPr>
          <a:lstStyle/>
          <a:p>
            <a:pPr algn="l">
              <a:buFont typeface="Arial"/>
              <a:buChar char="•"/>
            </a:pPr>
            <a:r>
              <a:rPr lang="en-US" dirty="0" smtClean="0"/>
              <a:t>Form a group of 3 students near where you are sitting.</a:t>
            </a:r>
          </a:p>
          <a:p>
            <a:pPr algn="l">
              <a:buFont typeface="Arial"/>
              <a:buChar char="•"/>
            </a:pPr>
            <a:endParaRPr lang="en-US" dirty="0" smtClean="0"/>
          </a:p>
          <a:p>
            <a:pPr algn="l">
              <a:buFont typeface="Arial"/>
              <a:buChar char="•"/>
            </a:pPr>
            <a:r>
              <a:rPr lang="en-US" dirty="0" smtClean="0"/>
              <a:t>Work with other members of the group toward an answer.  Solitary, individual work is not permitted.</a:t>
            </a:r>
          </a:p>
          <a:p>
            <a:pPr algn="l">
              <a:buFont typeface="Arial"/>
              <a:buChar char="•"/>
            </a:pPr>
            <a:endParaRPr lang="en-US" dirty="0" smtClean="0"/>
          </a:p>
          <a:p>
            <a:pPr algn="l">
              <a:buFont typeface="Arial"/>
              <a:buChar char="•"/>
            </a:pPr>
            <a:r>
              <a:rPr lang="en-US" dirty="0" smtClean="0"/>
              <a:t>Convince each other of the correctness of the group’s response.  Discuss, argue, and intellectually engage.</a:t>
            </a:r>
          </a:p>
          <a:p>
            <a:pPr algn="l">
              <a:buFont typeface="Arial"/>
              <a:buChar char="•"/>
            </a:pPr>
            <a:endParaRPr lang="en-US" dirty="0" smtClean="0"/>
          </a:p>
          <a:p>
            <a:pPr algn="l">
              <a:buFont typeface="Arial"/>
              <a:buChar char="•"/>
            </a:pPr>
            <a:r>
              <a:rPr lang="en-US" dirty="0" smtClean="0"/>
              <a:t>Record your answer with the names of your group members on your group answer sheet.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Member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Assign one person to be the scribe.  This person is in charge of recording the group’s work on paper to be turned in.</a:t>
            </a:r>
          </a:p>
          <a:p>
            <a:pPr>
              <a:defRPr/>
            </a:pPr>
            <a:r>
              <a:rPr lang="en-US" dirty="0" smtClean="0"/>
              <a:t>Assign one person to be the spokesperson.  This person is in charge of presenting the group’s work to the class.</a:t>
            </a:r>
          </a:p>
          <a:p>
            <a:pPr>
              <a:defRPr/>
            </a:pPr>
            <a:r>
              <a:rPr lang="en-US" dirty="0" smtClean="0"/>
              <a:t>Assign one person to be the runner.  This person is in charge of obtaining and returning materials for the group.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Activity Goal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to investigate the energy involved in a hand warmer</a:t>
            </a:r>
          </a:p>
          <a:p>
            <a:pPr>
              <a:defRPr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Contents of the Hand Warmer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651510" indent="-514350">
              <a:buFont typeface="Wingdings 2"/>
              <a:buAutoNum type="arabicPeriod"/>
            </a:pPr>
            <a:r>
              <a:rPr lang="en-US" dirty="0"/>
              <a:t>The hand warmer contains a supersaturated solution of sodium acetate.  </a:t>
            </a:r>
            <a:r>
              <a:rPr lang="en-US" dirty="0" smtClean="0"/>
              <a:t>What </a:t>
            </a:r>
            <a:r>
              <a:rPr lang="en-US" dirty="0"/>
              <a:t>is a supersaturated solution</a:t>
            </a:r>
            <a:r>
              <a:rPr lang="en-US" dirty="0" smtClean="0"/>
              <a:t>?</a:t>
            </a:r>
          </a:p>
          <a:p>
            <a:pPr marL="137160" indent="0">
              <a:buNone/>
            </a:pPr>
            <a:endParaRPr lang="en-US" dirty="0"/>
          </a:p>
          <a:p>
            <a:pPr marL="651510" indent="-514350">
              <a:buAutoNum type="arabicPeriod" startAt="2"/>
            </a:pPr>
            <a:r>
              <a:rPr lang="en-US" dirty="0" smtClean="0"/>
              <a:t>The reaction that takes place when the hand warmer is activated produces crystals of NaC</a:t>
            </a:r>
            <a:r>
              <a:rPr lang="en-US" baseline="-25000" dirty="0" smtClean="0"/>
              <a:t>2</a:t>
            </a:r>
            <a:r>
              <a:rPr lang="en-US" dirty="0" smtClean="0"/>
              <a:t>H</a:t>
            </a:r>
            <a:r>
              <a:rPr lang="en-US" baseline="-25000" dirty="0" smtClean="0"/>
              <a:t>3</a:t>
            </a:r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r>
              <a:rPr lang="en-US" dirty="0"/>
              <a:t>•</a:t>
            </a:r>
            <a:r>
              <a:rPr lang="en-US" dirty="0" smtClean="0"/>
              <a:t>3H</a:t>
            </a:r>
            <a:r>
              <a:rPr lang="en-US" baseline="-25000" dirty="0" smtClean="0"/>
              <a:t>2</a:t>
            </a:r>
            <a:r>
              <a:rPr lang="en-US" dirty="0" smtClean="0"/>
              <a:t>O.  </a:t>
            </a:r>
          </a:p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smtClean="0"/>
              <a:t>     What is the name of </a:t>
            </a:r>
            <a:r>
              <a:rPr lang="en-US" dirty="0"/>
              <a:t>NaC</a:t>
            </a:r>
            <a:r>
              <a:rPr lang="en-US" baseline="-25000" dirty="0"/>
              <a:t>2</a:t>
            </a:r>
            <a:r>
              <a:rPr lang="en-US" dirty="0"/>
              <a:t>H</a:t>
            </a:r>
            <a:r>
              <a:rPr lang="en-US" baseline="-25000" dirty="0"/>
              <a:t>3</a:t>
            </a:r>
            <a:r>
              <a:rPr lang="en-US" dirty="0"/>
              <a:t>O</a:t>
            </a:r>
            <a:r>
              <a:rPr lang="en-US" baseline="-25000" dirty="0"/>
              <a:t>2</a:t>
            </a:r>
            <a:r>
              <a:rPr lang="en-US" dirty="0"/>
              <a:t>•3H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endParaRPr lang="en-US" dirty="0" smtClean="0"/>
          </a:p>
          <a:p>
            <a:pPr marL="651510" indent="-514350">
              <a:buAutoNum type="arabicPeriod" startAt="3"/>
            </a:pPr>
            <a:r>
              <a:rPr lang="en-US" dirty="0" smtClean="0"/>
              <a:t>Observe the hand warmer.  Describe how the hand warmer feels (hot, cold, etc.).  Record observations.</a:t>
            </a:r>
          </a:p>
          <a:p>
            <a:pPr marL="651510" indent="-514350">
              <a:buAutoNum type="arabicPeriod" startAt="3"/>
            </a:pPr>
            <a:endParaRPr lang="en-US" dirty="0"/>
          </a:p>
          <a:p>
            <a:pPr marL="651510" indent="-514350">
              <a:buAutoNum type="arabicPeriod" startAt="3"/>
            </a:pPr>
            <a:r>
              <a:rPr lang="en-US" dirty="0" smtClean="0"/>
              <a:t>Activate the hand warmer by bending the metal disc.  Record observations.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585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en-US" dirty="0"/>
              <a:t>5</a:t>
            </a:r>
            <a:r>
              <a:rPr lang="en-US" dirty="0" smtClean="0"/>
              <a:t>. </a:t>
            </a:r>
            <a:r>
              <a:rPr lang="en-US" dirty="0"/>
              <a:t> </a:t>
            </a:r>
            <a:r>
              <a:rPr lang="en-US" dirty="0" smtClean="0"/>
              <a:t>Why does the hand warmer feel “hot” to </a:t>
            </a:r>
            <a:r>
              <a:rPr lang="en-US" dirty="0" err="1" smtClean="0"/>
              <a:t>you?Is</a:t>
            </a:r>
            <a:r>
              <a:rPr lang="en-US" dirty="0" smtClean="0"/>
              <a:t> the reaction that occurs in the hand warmer endothermic or exothermic?  Explain.</a:t>
            </a:r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endParaRPr lang="en-US" dirty="0" smtClean="0"/>
          </a:p>
          <a:p>
            <a:pPr marL="137160" indent="0">
              <a:buNone/>
            </a:pPr>
            <a:r>
              <a:rPr lang="en-US" dirty="0" smtClean="0"/>
              <a:t>6.  Draw an energy diagram for the process of crystallization that occurs in the hand warmer .</a:t>
            </a:r>
          </a:p>
          <a:p>
            <a:pPr marL="651510" indent="-514350">
              <a:buAutoNum type="arabicPeriod" startAt="7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62456" lvl="2" indent="-457200">
              <a:buAutoNum type="arabicPeriod" startAt="7"/>
            </a:pPr>
            <a:r>
              <a:rPr lang="en-US" dirty="0" smtClean="0"/>
              <a:t>Given the equation below, determine how many kilojoules of heat energy are released when </a:t>
            </a:r>
            <a:r>
              <a:rPr lang="en-US" sz="2400" dirty="0" smtClean="0"/>
              <a:t>146 </a:t>
            </a:r>
            <a:r>
              <a:rPr lang="en-US" sz="2400" dirty="0"/>
              <a:t>g of solid NaC</a:t>
            </a:r>
            <a:r>
              <a:rPr lang="en-US" sz="2400" baseline="-25000" dirty="0"/>
              <a:t>2</a:t>
            </a:r>
            <a:r>
              <a:rPr lang="en-US" sz="2400" dirty="0"/>
              <a:t>H</a:t>
            </a:r>
            <a:r>
              <a:rPr lang="en-US" sz="2400" baseline="-25000" dirty="0"/>
              <a:t>3</a:t>
            </a:r>
            <a:r>
              <a:rPr lang="en-US" sz="2400" dirty="0"/>
              <a:t>O</a:t>
            </a:r>
            <a:r>
              <a:rPr lang="en-US" sz="2400" baseline="-25000" dirty="0"/>
              <a:t>2</a:t>
            </a:r>
            <a:r>
              <a:rPr lang="en-US" sz="2400" dirty="0"/>
              <a:t>•</a:t>
            </a:r>
            <a:r>
              <a:rPr lang="en-US" sz="2400" dirty="0" smtClean="0"/>
              <a:t>3H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 </a:t>
            </a:r>
            <a:r>
              <a:rPr lang="en-US" sz="2400" dirty="0"/>
              <a:t> </a:t>
            </a:r>
            <a:r>
              <a:rPr lang="en-US" sz="2400" dirty="0" smtClean="0"/>
              <a:t>is formed.</a:t>
            </a:r>
            <a:endParaRPr lang="en-US" dirty="0"/>
          </a:p>
          <a:p>
            <a:pPr marL="905256" lvl="2" indent="0">
              <a:buNone/>
            </a:pPr>
            <a:endParaRPr lang="en-US" dirty="0"/>
          </a:p>
          <a:p>
            <a:pPr marL="609600" indent="-609600">
              <a:buFont typeface="Wingdings" charset="0"/>
              <a:buNone/>
            </a:pPr>
            <a:r>
              <a:rPr lang="en-US" sz="2000" dirty="0"/>
              <a:t>Na</a:t>
            </a:r>
            <a:r>
              <a:rPr lang="en-US" sz="2000" baseline="30000" dirty="0"/>
              <a:t>+</a:t>
            </a:r>
            <a:r>
              <a:rPr lang="en-US" sz="2000" dirty="0"/>
              <a:t> </a:t>
            </a:r>
            <a:r>
              <a:rPr lang="en-US" sz="2000" baseline="-25000" dirty="0"/>
              <a:t>(</a:t>
            </a:r>
            <a:r>
              <a:rPr lang="en-US" sz="2000" baseline="-25000" dirty="0" err="1"/>
              <a:t>aq</a:t>
            </a:r>
            <a:r>
              <a:rPr lang="en-US" sz="2000" baseline="-25000" dirty="0"/>
              <a:t>)</a:t>
            </a:r>
            <a:r>
              <a:rPr lang="en-US" sz="2000" dirty="0"/>
              <a:t> + C</a:t>
            </a:r>
            <a:r>
              <a:rPr lang="en-US" sz="2000" baseline="-25000" dirty="0"/>
              <a:t>2</a:t>
            </a:r>
            <a:r>
              <a:rPr lang="en-US" sz="2000" dirty="0"/>
              <a:t>H</a:t>
            </a:r>
            <a:r>
              <a:rPr lang="en-US" sz="2000" baseline="-25000" dirty="0"/>
              <a:t>3</a:t>
            </a:r>
            <a:r>
              <a:rPr lang="en-US" sz="2000" dirty="0"/>
              <a:t>O</a:t>
            </a:r>
            <a:r>
              <a:rPr lang="en-US" sz="2000" baseline="-25000" dirty="0"/>
              <a:t>2 </a:t>
            </a:r>
            <a:r>
              <a:rPr lang="en-US" sz="2000" baseline="30000" dirty="0"/>
              <a:t>-</a:t>
            </a:r>
            <a:r>
              <a:rPr lang="en-US" sz="2000" baseline="-25000" dirty="0"/>
              <a:t> (</a:t>
            </a:r>
            <a:r>
              <a:rPr lang="en-US" sz="2000" baseline="-25000" dirty="0" err="1"/>
              <a:t>aq</a:t>
            </a:r>
            <a:r>
              <a:rPr lang="en-US" sz="2000" baseline="-25000" dirty="0"/>
              <a:t>)</a:t>
            </a:r>
            <a:r>
              <a:rPr lang="en-US" sz="2000" dirty="0"/>
              <a:t> +  3H</a:t>
            </a:r>
            <a:r>
              <a:rPr lang="en-US" sz="2000" baseline="-25000" dirty="0"/>
              <a:t>2</a:t>
            </a:r>
            <a:r>
              <a:rPr lang="en-US" sz="2000" dirty="0"/>
              <a:t>O </a:t>
            </a:r>
            <a:r>
              <a:rPr lang="en-US" sz="2000" baseline="-25000" dirty="0"/>
              <a:t>(l)</a:t>
            </a:r>
            <a:r>
              <a:rPr lang="en-US" sz="2000" dirty="0"/>
              <a:t> --&gt; NaC</a:t>
            </a:r>
            <a:r>
              <a:rPr lang="en-US" sz="2000" baseline="-25000" dirty="0"/>
              <a:t>2</a:t>
            </a:r>
            <a:r>
              <a:rPr lang="en-US" sz="2000" dirty="0"/>
              <a:t>H</a:t>
            </a:r>
            <a:r>
              <a:rPr lang="en-US" sz="2000" baseline="-25000" dirty="0"/>
              <a:t>3</a:t>
            </a:r>
            <a:r>
              <a:rPr lang="en-US" sz="2000" dirty="0"/>
              <a:t>O</a:t>
            </a:r>
            <a:r>
              <a:rPr lang="en-US" sz="2000" baseline="-25000" dirty="0"/>
              <a:t>2</a:t>
            </a:r>
            <a:r>
              <a:rPr lang="en-US" sz="2000" dirty="0"/>
              <a:t>•3H</a:t>
            </a:r>
            <a:r>
              <a:rPr lang="en-US" sz="2000" baseline="-25000" dirty="0"/>
              <a:t>2</a:t>
            </a:r>
            <a:r>
              <a:rPr lang="en-US" sz="2000" dirty="0"/>
              <a:t>O </a:t>
            </a:r>
            <a:r>
              <a:rPr lang="en-US" sz="2000" baseline="-25000" dirty="0"/>
              <a:t>(s)</a:t>
            </a:r>
            <a:r>
              <a:rPr lang="en-US" sz="2000" dirty="0"/>
              <a:t>    ∆H = -19.7 kJ</a:t>
            </a:r>
          </a:p>
          <a:p>
            <a:pPr marL="905256" lvl="2" indent="0">
              <a:buNone/>
            </a:pPr>
            <a:endParaRPr lang="en-US" dirty="0"/>
          </a:p>
          <a:p>
            <a:pPr marL="905256" lvl="2" indent="0">
              <a:buNone/>
            </a:pPr>
            <a:endParaRPr lang="en-US" dirty="0" smtClean="0"/>
          </a:p>
          <a:p>
            <a:pPr marL="905256" lvl="2" indent="0">
              <a:buNone/>
            </a:pPr>
            <a:endParaRPr lang="en-US" dirty="0" smtClean="0"/>
          </a:p>
          <a:p>
            <a:pPr marL="905256" lvl="2" indent="0">
              <a:buNone/>
            </a:pPr>
            <a:endParaRPr lang="en-US" dirty="0" smtClean="0"/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697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Reversible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US" dirty="0" smtClean="0"/>
              <a:t>12. What is the reverse of crystallization?</a:t>
            </a:r>
          </a:p>
          <a:p>
            <a:pPr marL="137160" indent="0">
              <a:buNone/>
            </a:pPr>
            <a:endParaRPr lang="en-US" dirty="0" smtClean="0"/>
          </a:p>
          <a:p>
            <a:pPr marL="137160" indent="0">
              <a:buNone/>
            </a:pPr>
            <a:r>
              <a:rPr lang="en-US" dirty="0" smtClean="0"/>
              <a:t>13. Is the hand warmer reusable?  Explain.</a:t>
            </a: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3290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ヒラギノ丸ゴ Pro W4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ＭＳ 明朝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Apex.thmx</Template>
  <TotalTime>32518</TotalTime>
  <Words>371</Words>
  <Application>Microsoft Macintosh PowerPoint</Application>
  <PresentationFormat>On-screen Show (4:3)</PresentationFormat>
  <Paragraphs>45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Apex</vt:lpstr>
      <vt:lpstr>Group Activity</vt:lpstr>
      <vt:lpstr>Group Member Roles</vt:lpstr>
      <vt:lpstr>Activity Goal </vt:lpstr>
      <vt:lpstr>Contents of the Hand Warmer</vt:lpstr>
      <vt:lpstr>Observations</vt:lpstr>
      <vt:lpstr>Interpretations</vt:lpstr>
      <vt:lpstr>Energy Diagram</vt:lpstr>
      <vt:lpstr>The Reaction</vt:lpstr>
      <vt:lpstr>Reversible Reaction</vt:lpstr>
    </vt:vector>
  </TitlesOfParts>
  <Company>Newton Public Schools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Activity</dc:title>
  <dc:creator>admin</dc:creator>
  <cp:lastModifiedBy>Alyssa A. Vachon</cp:lastModifiedBy>
  <cp:revision>38</cp:revision>
  <dcterms:created xsi:type="dcterms:W3CDTF">2012-10-01T16:54:06Z</dcterms:created>
  <dcterms:modified xsi:type="dcterms:W3CDTF">2013-03-05T18:12:48Z</dcterms:modified>
</cp:coreProperties>
</file>