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9"/>
  </p:handout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BA4C6-2DBA-E649-B3F0-E2C2F9E8933A}" type="datetimeFigureOut">
              <a:rPr lang="en-US" smtClean="0"/>
              <a:t>12/10/14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ADFC05-6F45-4040-B8D3-B8A312CB604E}" type="slidenum">
              <a:rPr lang="en-US" smtClean="0"/>
              <a:t>‹#›</a:t>
            </a:fld>
            <a:endParaRPr lang="en-US"/>
          </a:p>
        </p:txBody>
      </p:sp>
    </p:spTree>
    <p:extLst>
      <p:ext uri="{BB962C8B-B14F-4D97-AF65-F5344CB8AC3E}">
        <p14:creationId xmlns:p14="http://schemas.microsoft.com/office/powerpoint/2010/main" val="2506676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734865-B3F8-5546-B32D-AA5C1A645C10}"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313271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34865-B3F8-5546-B32D-AA5C1A645C10}"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154035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34865-B3F8-5546-B32D-AA5C1A645C10}"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36753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34865-B3F8-5546-B32D-AA5C1A645C10}"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304947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34865-B3F8-5546-B32D-AA5C1A645C10}"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217069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734865-B3F8-5546-B32D-AA5C1A645C10}" type="datetimeFigureOut">
              <a:rPr lang="en-US" smtClean="0"/>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328402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734865-B3F8-5546-B32D-AA5C1A645C10}" type="datetimeFigureOut">
              <a:rPr lang="en-US" smtClean="0"/>
              <a:t>12/10/14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15332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34865-B3F8-5546-B32D-AA5C1A645C10}" type="datetimeFigureOut">
              <a:rPr lang="en-US" smtClean="0"/>
              <a:t>12/10/14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153479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34865-B3F8-5546-B32D-AA5C1A645C10}" type="datetimeFigureOut">
              <a:rPr lang="en-US" smtClean="0"/>
              <a:t>12/10/14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218287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34865-B3F8-5546-B32D-AA5C1A645C10}" type="datetimeFigureOut">
              <a:rPr lang="en-US" smtClean="0"/>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46551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34865-B3F8-5546-B32D-AA5C1A645C10}" type="datetimeFigureOut">
              <a:rPr lang="en-US" smtClean="0"/>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22375-E645-3142-8349-D554990F0E3E}" type="slidenum">
              <a:rPr lang="en-US" smtClean="0"/>
              <a:t>‹#›</a:t>
            </a:fld>
            <a:endParaRPr lang="en-US"/>
          </a:p>
        </p:txBody>
      </p:sp>
    </p:spTree>
    <p:extLst>
      <p:ext uri="{BB962C8B-B14F-4D97-AF65-F5344CB8AC3E}">
        <p14:creationId xmlns:p14="http://schemas.microsoft.com/office/powerpoint/2010/main" val="716234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34865-B3F8-5546-B32D-AA5C1A645C10}" type="datetimeFigureOut">
              <a:rPr lang="en-US" smtClean="0"/>
              <a:t>12/10/14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22375-E645-3142-8349-D554990F0E3E}" type="slidenum">
              <a:rPr lang="en-US" smtClean="0"/>
              <a:t>‹#›</a:t>
            </a:fld>
            <a:endParaRPr lang="en-US"/>
          </a:p>
        </p:txBody>
      </p:sp>
    </p:spTree>
    <p:extLst>
      <p:ext uri="{BB962C8B-B14F-4D97-AF65-F5344CB8AC3E}">
        <p14:creationId xmlns:p14="http://schemas.microsoft.com/office/powerpoint/2010/main" val="3002753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 Station Activity</a:t>
            </a:r>
            <a:endParaRPr lang="en-US" dirty="0"/>
          </a:p>
        </p:txBody>
      </p:sp>
      <p:sp>
        <p:nvSpPr>
          <p:cNvPr id="3" name="Subtitle 2"/>
          <p:cNvSpPr>
            <a:spLocks noGrp="1"/>
          </p:cNvSpPr>
          <p:nvPr>
            <p:ph type="subTitle" idx="1"/>
          </p:nvPr>
        </p:nvSpPr>
        <p:spPr/>
        <p:txBody>
          <a:bodyPr/>
          <a:lstStyle/>
          <a:p>
            <a:r>
              <a:rPr lang="en-US" dirty="0" smtClean="0"/>
              <a:t>ACP Chemistry</a:t>
            </a:r>
          </a:p>
          <a:p>
            <a:r>
              <a:rPr lang="en-US" dirty="0" smtClean="0"/>
              <a:t>Newton South High School</a:t>
            </a:r>
          </a:p>
          <a:p>
            <a:endParaRPr lang="en-US" dirty="0"/>
          </a:p>
        </p:txBody>
      </p:sp>
    </p:spTree>
    <p:extLst>
      <p:ext uri="{BB962C8B-B14F-4D97-AF65-F5344CB8AC3E}">
        <p14:creationId xmlns:p14="http://schemas.microsoft.com/office/powerpoint/2010/main" val="12183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Station 7: Magnesium</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Mass of sample = 0.039 g</a:t>
            </a:r>
          </a:p>
          <a:p>
            <a:pPr marL="0" indent="0">
              <a:buNone/>
            </a:pPr>
            <a:endParaRPr lang="en-US" dirty="0"/>
          </a:p>
          <a:p>
            <a:pPr marL="514350" indent="-514350">
              <a:buAutoNum type="arabicParenR"/>
            </a:pPr>
            <a:r>
              <a:rPr lang="en-US" dirty="0" smtClean="0"/>
              <a:t>Magnesium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514350" indent="-514350">
              <a:buAutoNum type="arabicParenR"/>
            </a:pPr>
            <a:r>
              <a:rPr lang="en-US" dirty="0" smtClean="0"/>
              <a:t>How many moles of magnesium are in this sample?</a:t>
            </a:r>
          </a:p>
          <a:p>
            <a:pPr marL="514350" indent="-514350">
              <a:buAutoNum type="arabicPeriod"/>
            </a:pPr>
            <a:endParaRPr lang="en-US" dirty="0"/>
          </a:p>
        </p:txBody>
      </p:sp>
      <p:pic>
        <p:nvPicPr>
          <p:cNvPr id="4" name="Picture 3"/>
          <p:cNvPicPr>
            <a:picLocks noChangeAspect="1"/>
          </p:cNvPicPr>
          <p:nvPr/>
        </p:nvPicPr>
        <p:blipFill>
          <a:blip r:embed="rId2"/>
          <a:stretch>
            <a:fillRect/>
          </a:stretch>
        </p:blipFill>
        <p:spPr>
          <a:xfrm>
            <a:off x="5949124" y="868594"/>
            <a:ext cx="2737676" cy="2037216"/>
          </a:xfrm>
          <a:prstGeom prst="rect">
            <a:avLst/>
          </a:prstGeom>
        </p:spPr>
      </p:pic>
    </p:spTree>
    <p:extLst>
      <p:ext uri="{BB962C8B-B14F-4D97-AF65-F5344CB8AC3E}">
        <p14:creationId xmlns:p14="http://schemas.microsoft.com/office/powerpoint/2010/main" val="57532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Station 8: Sugar (C</a:t>
            </a:r>
            <a:r>
              <a:rPr lang="en-US" baseline="-25000" dirty="0" smtClean="0"/>
              <a:t>12</a:t>
            </a:r>
            <a:r>
              <a:rPr lang="en-US" dirty="0" smtClean="0"/>
              <a:t>H</a:t>
            </a:r>
            <a:r>
              <a:rPr lang="en-US" baseline="-25000" dirty="0" smtClean="0"/>
              <a:t>22</a:t>
            </a:r>
            <a:r>
              <a:rPr lang="en-US" dirty="0" smtClean="0"/>
              <a:t>O</a:t>
            </a:r>
            <a:r>
              <a:rPr lang="en-US" baseline="-25000" dirty="0" smtClean="0"/>
              <a:t>11</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Mass of this sample = 11.3 g</a:t>
            </a:r>
          </a:p>
          <a:p>
            <a:pPr marL="0" indent="0">
              <a:buNone/>
            </a:pPr>
            <a:endParaRPr lang="en-US" dirty="0" smtClean="0"/>
          </a:p>
          <a:p>
            <a:pPr marL="514350" indent="-514350">
              <a:buAutoNum type="arabicParenR"/>
            </a:pPr>
            <a:r>
              <a:rPr lang="en-US" dirty="0" smtClean="0"/>
              <a:t>Sugar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514350" indent="-514350">
              <a:buAutoNum type="arabicParenR"/>
            </a:pPr>
            <a:r>
              <a:rPr lang="en-US" dirty="0" smtClean="0"/>
              <a:t>How many moles of sugar are in this sample?</a:t>
            </a:r>
          </a:p>
          <a:p>
            <a:pPr marL="514350" indent="-514350">
              <a:buAutoNum type="arabicParenR"/>
            </a:pPr>
            <a:endParaRPr lang="en-US" dirty="0" smtClean="0"/>
          </a:p>
          <a:p>
            <a:pPr marL="514350" indent="-514350">
              <a:buAutoNum type="arabicParenR"/>
            </a:pPr>
            <a:r>
              <a:rPr lang="en-US" dirty="0" smtClean="0"/>
              <a:t>How many molecules of sugar are in this sample?</a:t>
            </a:r>
          </a:p>
          <a:p>
            <a:pPr marL="514350" indent="-514350">
              <a:buAutoNum type="arabicPeriod"/>
            </a:pPr>
            <a:endParaRPr lang="en-US" dirty="0"/>
          </a:p>
        </p:txBody>
      </p:sp>
      <p:pic>
        <p:nvPicPr>
          <p:cNvPr id="4" name="Picture 3"/>
          <p:cNvPicPr>
            <a:picLocks noChangeAspect="1"/>
          </p:cNvPicPr>
          <p:nvPr/>
        </p:nvPicPr>
        <p:blipFill>
          <a:blip r:embed="rId2"/>
          <a:stretch>
            <a:fillRect/>
          </a:stretch>
        </p:blipFill>
        <p:spPr>
          <a:xfrm>
            <a:off x="6352163" y="1263069"/>
            <a:ext cx="2560952" cy="1700472"/>
          </a:xfrm>
          <a:prstGeom prst="rect">
            <a:avLst/>
          </a:prstGeom>
        </p:spPr>
      </p:pic>
    </p:spTree>
    <p:extLst>
      <p:ext uri="{BB962C8B-B14F-4D97-AF65-F5344CB8AC3E}">
        <p14:creationId xmlns:p14="http://schemas.microsoft.com/office/powerpoint/2010/main" val="284422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9: Calcium chloride (road salt)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Mass of this sample = 3.4 g</a:t>
            </a:r>
          </a:p>
          <a:p>
            <a:pPr marL="0" indent="0">
              <a:buNone/>
            </a:pPr>
            <a:endParaRPr lang="en-US" dirty="0"/>
          </a:p>
          <a:p>
            <a:pPr marL="514350" indent="-514350">
              <a:buAutoNum type="arabicParenR"/>
            </a:pPr>
            <a:r>
              <a:rPr lang="en-US" dirty="0" smtClean="0"/>
              <a:t>Calcium chloride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514350" indent="-514350">
              <a:buAutoNum type="arabicParenR"/>
            </a:pPr>
            <a:r>
              <a:rPr lang="en-US" dirty="0" smtClean="0"/>
              <a:t>Write the correct formula for calcium chloride.</a:t>
            </a:r>
          </a:p>
          <a:p>
            <a:pPr marL="514350" indent="-514350">
              <a:buAutoNum type="arabicParenR"/>
            </a:pPr>
            <a:endParaRPr lang="en-US" dirty="0" smtClean="0"/>
          </a:p>
          <a:p>
            <a:pPr marL="514350" indent="-514350">
              <a:buAutoNum type="arabicParenR"/>
            </a:pPr>
            <a:r>
              <a:rPr lang="en-US" dirty="0" smtClean="0"/>
              <a:t>How many moles of calcium chloride are in this sample?</a:t>
            </a:r>
            <a:endParaRPr lang="en-US" dirty="0"/>
          </a:p>
        </p:txBody>
      </p:sp>
      <p:pic>
        <p:nvPicPr>
          <p:cNvPr id="4" name="Picture 3"/>
          <p:cNvPicPr>
            <a:picLocks noChangeAspect="1"/>
          </p:cNvPicPr>
          <p:nvPr/>
        </p:nvPicPr>
        <p:blipFill>
          <a:blip r:embed="rId2"/>
          <a:stretch>
            <a:fillRect/>
          </a:stretch>
        </p:blipFill>
        <p:spPr>
          <a:xfrm>
            <a:off x="6884365" y="1417638"/>
            <a:ext cx="2103474" cy="2103474"/>
          </a:xfrm>
          <a:prstGeom prst="rect">
            <a:avLst/>
          </a:prstGeom>
        </p:spPr>
      </p:pic>
    </p:spTree>
    <p:extLst>
      <p:ext uri="{BB962C8B-B14F-4D97-AF65-F5344CB8AC3E}">
        <p14:creationId xmlns:p14="http://schemas.microsoft.com/office/powerpoint/2010/main" val="82172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10: Charred wood (carbon)</a:t>
            </a:r>
            <a:endParaRPr lang="en-US" dirty="0"/>
          </a:p>
        </p:txBody>
      </p:sp>
      <p:sp>
        <p:nvSpPr>
          <p:cNvPr id="3" name="Content Placeholder 2"/>
          <p:cNvSpPr>
            <a:spLocks noGrp="1"/>
          </p:cNvSpPr>
          <p:nvPr>
            <p:ph idx="1"/>
          </p:nvPr>
        </p:nvSpPr>
        <p:spPr>
          <a:xfrm>
            <a:off x="207075" y="1869613"/>
            <a:ext cx="8229600" cy="4525963"/>
          </a:xfrm>
        </p:spPr>
        <p:txBody>
          <a:bodyPr>
            <a:normAutofit fontScale="92500" lnSpcReduction="20000"/>
          </a:bodyPr>
          <a:lstStyle/>
          <a:p>
            <a:pPr marL="0" indent="0">
              <a:buNone/>
            </a:pPr>
            <a:r>
              <a:rPr lang="en-US" dirty="0" smtClean="0"/>
              <a:t>Mass of this sample = 18.1 g</a:t>
            </a:r>
          </a:p>
          <a:p>
            <a:pPr marL="0" indent="0">
              <a:buNone/>
            </a:pPr>
            <a:endParaRPr lang="en-US" dirty="0"/>
          </a:p>
          <a:p>
            <a:pPr marL="514350" indent="-514350">
              <a:buAutoNum type="arabicParenR"/>
            </a:pPr>
            <a:r>
              <a:rPr lang="en-US" dirty="0" smtClean="0"/>
              <a:t>Carbon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514350" indent="-514350">
              <a:buAutoNum type="arabicParenR"/>
            </a:pPr>
            <a:r>
              <a:rPr lang="en-US" dirty="0" smtClean="0"/>
              <a:t>How many atoms of carbon are in this sample?</a:t>
            </a:r>
          </a:p>
          <a:p>
            <a:pPr marL="514350" indent="-514350">
              <a:buAutoNum type="arabicPeriod"/>
            </a:pPr>
            <a:endParaRPr lang="en-US" dirty="0"/>
          </a:p>
        </p:txBody>
      </p:sp>
      <p:pic>
        <p:nvPicPr>
          <p:cNvPr id="4" name="Picture 3"/>
          <p:cNvPicPr>
            <a:picLocks noChangeAspect="1"/>
          </p:cNvPicPr>
          <p:nvPr/>
        </p:nvPicPr>
        <p:blipFill>
          <a:blip r:embed="rId2"/>
          <a:stretch>
            <a:fillRect/>
          </a:stretch>
        </p:blipFill>
        <p:spPr>
          <a:xfrm>
            <a:off x="5829840" y="1176881"/>
            <a:ext cx="3140995" cy="2352714"/>
          </a:xfrm>
          <a:prstGeom prst="rect">
            <a:avLst/>
          </a:prstGeom>
        </p:spPr>
      </p:pic>
    </p:spTree>
    <p:extLst>
      <p:ext uri="{BB962C8B-B14F-4D97-AF65-F5344CB8AC3E}">
        <p14:creationId xmlns:p14="http://schemas.microsoft.com/office/powerpoint/2010/main" val="75256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Station 11: Water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Volume of sample = 2.2 mL</a:t>
            </a:r>
          </a:p>
          <a:p>
            <a:pPr marL="0" indent="0">
              <a:buNone/>
            </a:pPr>
            <a:r>
              <a:rPr lang="en-US" dirty="0" smtClean="0"/>
              <a:t>Density of water = 1.00 g/mL</a:t>
            </a:r>
          </a:p>
          <a:p>
            <a:pPr marL="0" indent="0">
              <a:buNone/>
            </a:pPr>
            <a:endParaRPr lang="en-US" dirty="0"/>
          </a:p>
          <a:p>
            <a:pPr marL="514350" indent="-514350">
              <a:buAutoNum type="arabicParenR"/>
            </a:pPr>
            <a:r>
              <a:rPr lang="en-US" dirty="0" smtClean="0"/>
              <a:t>Water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514350" indent="-514350">
              <a:buAutoNum type="arabicParenR"/>
            </a:pPr>
            <a:r>
              <a:rPr lang="en-US" dirty="0" smtClean="0"/>
              <a:t>How many water molecules are in the cylinder?</a:t>
            </a:r>
            <a:endParaRPr lang="en-US" dirty="0"/>
          </a:p>
        </p:txBody>
      </p:sp>
      <p:pic>
        <p:nvPicPr>
          <p:cNvPr id="4" name="Picture 3"/>
          <p:cNvPicPr>
            <a:picLocks noChangeAspect="1"/>
          </p:cNvPicPr>
          <p:nvPr/>
        </p:nvPicPr>
        <p:blipFill rotWithShape="1">
          <a:blip r:embed="rId2"/>
          <a:srcRect t="19272" b="13208"/>
          <a:stretch/>
        </p:blipFill>
        <p:spPr>
          <a:xfrm rot="5400000">
            <a:off x="6390599" y="1134124"/>
            <a:ext cx="3487582" cy="1768611"/>
          </a:xfrm>
          <a:prstGeom prst="rect">
            <a:avLst/>
          </a:prstGeom>
        </p:spPr>
      </p:pic>
    </p:spTree>
    <p:extLst>
      <p:ext uri="{BB962C8B-B14F-4D97-AF65-F5344CB8AC3E}">
        <p14:creationId xmlns:p14="http://schemas.microsoft.com/office/powerpoint/2010/main" val="99895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Station 12: Isopropyl Alcohol </a:t>
            </a:r>
            <a:br>
              <a:rPr lang="en-US" dirty="0" smtClean="0"/>
            </a:br>
            <a:r>
              <a:rPr lang="en-US" dirty="0" smtClean="0"/>
              <a:t>(rubbing alcohol) </a:t>
            </a:r>
            <a:endParaRPr lang="en-US" dirty="0"/>
          </a:p>
        </p:txBody>
      </p:sp>
      <p:sp>
        <p:nvSpPr>
          <p:cNvPr id="3" name="Content Placeholder 2"/>
          <p:cNvSpPr>
            <a:spLocks noGrp="1"/>
          </p:cNvSpPr>
          <p:nvPr>
            <p:ph idx="1"/>
          </p:nvPr>
        </p:nvSpPr>
        <p:spPr>
          <a:xfrm>
            <a:off x="457200" y="1600200"/>
            <a:ext cx="8229600" cy="5058146"/>
          </a:xfrm>
        </p:spPr>
        <p:txBody>
          <a:bodyPr>
            <a:normAutofit fontScale="70000" lnSpcReduction="20000"/>
          </a:bodyPr>
          <a:lstStyle/>
          <a:p>
            <a:pPr marL="0" indent="0">
              <a:buNone/>
            </a:pPr>
            <a:r>
              <a:rPr lang="en-US" dirty="0" smtClean="0"/>
              <a:t>Formula: CH</a:t>
            </a:r>
            <a:r>
              <a:rPr lang="en-US" baseline="-25000" dirty="0" smtClean="0"/>
              <a:t>3</a:t>
            </a:r>
            <a:r>
              <a:rPr lang="en-US" dirty="0" smtClean="0"/>
              <a:t>CH(OH)CH</a:t>
            </a:r>
            <a:r>
              <a:rPr lang="en-US" baseline="-25000" dirty="0" smtClean="0"/>
              <a:t>3</a:t>
            </a:r>
          </a:p>
          <a:p>
            <a:pPr marL="0" indent="0">
              <a:buNone/>
            </a:pPr>
            <a:r>
              <a:rPr lang="en-US" dirty="0" smtClean="0"/>
              <a:t>Volume of this sample = 6.2 mL</a:t>
            </a:r>
          </a:p>
          <a:p>
            <a:pPr marL="0" indent="0">
              <a:buNone/>
            </a:pPr>
            <a:r>
              <a:rPr lang="en-US" dirty="0" smtClean="0"/>
              <a:t>Density = 0.79 g/mL</a:t>
            </a:r>
          </a:p>
          <a:p>
            <a:pPr marL="0" indent="0">
              <a:buNone/>
            </a:pPr>
            <a:endParaRPr lang="en-US" dirty="0" smtClean="0"/>
          </a:p>
          <a:p>
            <a:pPr marL="514350" indent="-514350">
              <a:buAutoNum type="arabicParenR"/>
            </a:pPr>
            <a:r>
              <a:rPr lang="en-US" dirty="0" smtClean="0"/>
              <a:t>Isopropyl alcohol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0" indent="0">
              <a:buNone/>
            </a:pPr>
            <a:r>
              <a:rPr lang="en-US" dirty="0" smtClean="0"/>
              <a:t>2) What is the mass of isopropyl alcohol in the cylinder? (Hint: use the density!)</a:t>
            </a:r>
          </a:p>
          <a:p>
            <a:pPr marL="0" indent="0">
              <a:buNone/>
            </a:pPr>
            <a:endParaRPr lang="en-US" dirty="0" smtClean="0"/>
          </a:p>
          <a:p>
            <a:pPr marL="0" indent="0">
              <a:buNone/>
            </a:pPr>
            <a:r>
              <a:rPr lang="en-US" dirty="0" smtClean="0"/>
              <a:t>3) How many molecules of isopropyl alcohol are in the cylinder?</a:t>
            </a:r>
          </a:p>
        </p:txBody>
      </p:sp>
      <p:pic>
        <p:nvPicPr>
          <p:cNvPr id="4" name="Picture 3"/>
          <p:cNvPicPr>
            <a:picLocks noChangeAspect="1"/>
          </p:cNvPicPr>
          <p:nvPr/>
        </p:nvPicPr>
        <p:blipFill rotWithShape="1">
          <a:blip r:embed="rId2"/>
          <a:srcRect t="20048" b="17477"/>
          <a:stretch/>
        </p:blipFill>
        <p:spPr>
          <a:xfrm rot="5400000">
            <a:off x="5912253" y="1368811"/>
            <a:ext cx="3506824" cy="1645502"/>
          </a:xfrm>
          <a:prstGeom prst="rect">
            <a:avLst/>
          </a:prstGeom>
        </p:spPr>
      </p:pic>
    </p:spTree>
    <p:extLst>
      <p:ext uri="{BB962C8B-B14F-4D97-AF65-F5344CB8AC3E}">
        <p14:creationId xmlns:p14="http://schemas.microsoft.com/office/powerpoint/2010/main" val="168288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Station 13: Baking soda (sodium bicarbonate, NaHCO</a:t>
            </a:r>
            <a:r>
              <a:rPr lang="en-US" baseline="-25000" dirty="0" smtClean="0"/>
              <a:t>3</a:t>
            </a:r>
            <a:r>
              <a:rPr lang="en-US" dirty="0" smtClean="0"/>
              <a:t>)</a:t>
            </a:r>
            <a:endParaRPr lang="en-US" dirty="0"/>
          </a:p>
        </p:txBody>
      </p:sp>
      <p:sp>
        <p:nvSpPr>
          <p:cNvPr id="3" name="Content Placeholder 2"/>
          <p:cNvSpPr>
            <a:spLocks noGrp="1"/>
          </p:cNvSpPr>
          <p:nvPr>
            <p:ph idx="1"/>
          </p:nvPr>
        </p:nvSpPr>
        <p:spPr>
          <a:xfrm>
            <a:off x="457200" y="1888857"/>
            <a:ext cx="8229600" cy="4525963"/>
          </a:xfrm>
        </p:spPr>
        <p:txBody>
          <a:bodyPr>
            <a:normAutofit fontScale="85000" lnSpcReduction="20000"/>
          </a:bodyPr>
          <a:lstStyle/>
          <a:p>
            <a:pPr marL="0" indent="0">
              <a:buNone/>
            </a:pPr>
            <a:r>
              <a:rPr lang="en-US" dirty="0" smtClean="0"/>
              <a:t>Mass of this sample = 30.2 g</a:t>
            </a:r>
          </a:p>
          <a:p>
            <a:pPr marL="0" indent="0">
              <a:buNone/>
            </a:pPr>
            <a:endParaRPr lang="en-US" dirty="0"/>
          </a:p>
          <a:p>
            <a:pPr marL="514350" indent="-514350">
              <a:buAutoNum type="arabicParenR"/>
            </a:pPr>
            <a:r>
              <a:rPr lang="en-US" dirty="0" smtClean="0"/>
              <a:t>Sodium bicarbonate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514350" indent="-514350">
              <a:buAutoNum type="arabicParenR"/>
            </a:pPr>
            <a:r>
              <a:rPr lang="en-US" dirty="0" smtClean="0"/>
              <a:t>How many moles of sodium bicarbonate are in this sample?</a:t>
            </a:r>
          </a:p>
          <a:p>
            <a:pPr marL="0" indent="0">
              <a:buNone/>
            </a:pPr>
            <a:endParaRPr lang="en-US" dirty="0"/>
          </a:p>
        </p:txBody>
      </p:sp>
      <p:pic>
        <p:nvPicPr>
          <p:cNvPr id="4" name="Picture 3"/>
          <p:cNvPicPr>
            <a:picLocks noChangeAspect="1"/>
          </p:cNvPicPr>
          <p:nvPr/>
        </p:nvPicPr>
        <p:blipFill>
          <a:blip r:embed="rId2"/>
          <a:stretch>
            <a:fillRect/>
          </a:stretch>
        </p:blipFill>
        <p:spPr>
          <a:xfrm>
            <a:off x="5914251" y="1196856"/>
            <a:ext cx="2772549" cy="1862904"/>
          </a:xfrm>
          <a:prstGeom prst="rect">
            <a:avLst/>
          </a:prstGeom>
        </p:spPr>
      </p:pic>
    </p:spTree>
    <p:extLst>
      <p:ext uri="{BB962C8B-B14F-4D97-AF65-F5344CB8AC3E}">
        <p14:creationId xmlns:p14="http://schemas.microsoft.com/office/powerpoint/2010/main" val="351148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Station 14: Wax </a:t>
            </a:r>
            <a:br>
              <a:rPr lang="en-US" dirty="0" smtClean="0"/>
            </a:br>
            <a:r>
              <a:rPr lang="en-US" dirty="0" smtClean="0"/>
              <a:t>(approximate formula C</a:t>
            </a:r>
            <a:r>
              <a:rPr lang="en-US" baseline="-25000" dirty="0" smtClean="0"/>
              <a:t>25</a:t>
            </a:r>
            <a:r>
              <a:rPr lang="en-US" dirty="0" smtClean="0"/>
              <a:t>H</a:t>
            </a:r>
            <a:r>
              <a:rPr lang="en-US" baseline="-25000" dirty="0" smtClean="0"/>
              <a:t>52</a:t>
            </a:r>
            <a:r>
              <a:rPr lang="en-US" dirty="0" smtClean="0"/>
              <a:t>)</a:t>
            </a:r>
            <a:endParaRPr lang="en-US" dirty="0"/>
          </a:p>
        </p:txBody>
      </p:sp>
      <p:sp>
        <p:nvSpPr>
          <p:cNvPr id="3" name="Content Placeholder 2"/>
          <p:cNvSpPr>
            <a:spLocks noGrp="1"/>
          </p:cNvSpPr>
          <p:nvPr>
            <p:ph idx="1"/>
          </p:nvPr>
        </p:nvSpPr>
        <p:spPr>
          <a:xfrm>
            <a:off x="457200" y="1600200"/>
            <a:ext cx="8229600" cy="5077390"/>
          </a:xfrm>
        </p:spPr>
        <p:txBody>
          <a:bodyPr>
            <a:normAutofit fontScale="70000" lnSpcReduction="20000"/>
          </a:bodyPr>
          <a:lstStyle/>
          <a:p>
            <a:pPr marL="0" indent="0">
              <a:buNone/>
            </a:pPr>
            <a:r>
              <a:rPr lang="en-US" dirty="0" smtClean="0"/>
              <a:t>Mass of this sample = 29.8 g</a:t>
            </a:r>
          </a:p>
          <a:p>
            <a:pPr marL="0" indent="0">
              <a:buNone/>
            </a:pPr>
            <a:r>
              <a:rPr lang="en-US" dirty="0" smtClean="0"/>
              <a:t>(assume the mass of the wick is negligible)</a:t>
            </a:r>
          </a:p>
          <a:p>
            <a:pPr marL="0" indent="0">
              <a:buNone/>
            </a:pPr>
            <a:endParaRPr lang="en-US" dirty="0" smtClean="0"/>
          </a:p>
          <a:p>
            <a:pPr marL="514350" indent="-514350">
              <a:buAutoNum type="arabicParenR"/>
            </a:pPr>
            <a:r>
              <a:rPr lang="en-US" dirty="0" smtClean="0"/>
              <a:t>Wax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arenR"/>
            </a:pPr>
            <a:endParaRPr lang="en-US" dirty="0" smtClean="0"/>
          </a:p>
          <a:p>
            <a:pPr marL="514350" indent="-514350">
              <a:buAutoNum type="arabicParenR"/>
            </a:pPr>
            <a:r>
              <a:rPr lang="en-US" dirty="0" smtClean="0"/>
              <a:t>How many moles of wax are in the candle?</a:t>
            </a:r>
          </a:p>
          <a:p>
            <a:pPr marL="514350" indent="-514350">
              <a:buAutoNum type="arabicParenR"/>
            </a:pPr>
            <a:endParaRPr lang="en-US" dirty="0" smtClean="0"/>
          </a:p>
          <a:p>
            <a:pPr marL="514350" indent="-514350">
              <a:buAutoNum type="arabicParenR"/>
            </a:pPr>
            <a:r>
              <a:rPr lang="en-US" dirty="0" smtClean="0"/>
              <a:t>About how many molecules of wax are in the candle?</a:t>
            </a:r>
          </a:p>
          <a:p>
            <a:pPr marL="514350" indent="-514350">
              <a:buAutoNum type="arabicParenR"/>
            </a:pPr>
            <a:endParaRPr lang="en-US" dirty="0" smtClean="0"/>
          </a:p>
          <a:p>
            <a:pPr marL="514350" indent="-514350">
              <a:buAutoNum type="arabicParenR"/>
            </a:pPr>
            <a:r>
              <a:rPr lang="en-US" dirty="0" smtClean="0"/>
              <a:t>How many atoms are in this wax sample?</a:t>
            </a:r>
            <a:endParaRPr lang="en-US" dirty="0"/>
          </a:p>
        </p:txBody>
      </p:sp>
      <p:pic>
        <p:nvPicPr>
          <p:cNvPr id="4" name="Picture 3"/>
          <p:cNvPicPr>
            <a:picLocks noChangeAspect="1"/>
          </p:cNvPicPr>
          <p:nvPr/>
        </p:nvPicPr>
        <p:blipFill rotWithShape="1">
          <a:blip r:embed="rId2"/>
          <a:srcRect l="31631" r="30494"/>
          <a:stretch/>
        </p:blipFill>
        <p:spPr>
          <a:xfrm flipH="1">
            <a:off x="7311352" y="274638"/>
            <a:ext cx="1120985" cy="2959710"/>
          </a:xfrm>
          <a:prstGeom prst="rect">
            <a:avLst/>
          </a:prstGeom>
        </p:spPr>
      </p:pic>
    </p:spTree>
    <p:extLst>
      <p:ext uri="{BB962C8B-B14F-4D97-AF65-F5344CB8AC3E}">
        <p14:creationId xmlns:p14="http://schemas.microsoft.com/office/powerpoint/2010/main" val="247765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lstStyle/>
          <a:p>
            <a:pPr marL="0" indent="0" algn="ctr">
              <a:buNone/>
            </a:pPr>
            <a:r>
              <a:rPr lang="en-US" dirty="0" smtClean="0"/>
              <a:t>As you go through the power point presentation, answer the questions on each slide.  As you perform your calculations, make sure you can find your answers (and units!) in the answer bank.</a:t>
            </a:r>
          </a:p>
          <a:p>
            <a:pPr marL="0" indent="0" algn="ctr">
              <a:buNone/>
            </a:pPr>
            <a:endParaRPr lang="en-US" dirty="0"/>
          </a:p>
          <a:p>
            <a:pPr marL="0" indent="0" algn="ctr">
              <a:buNone/>
            </a:pPr>
            <a:r>
              <a:rPr lang="en-US" dirty="0" smtClean="0"/>
              <a:t>Please complete this assignment in your reading journal if possible.</a:t>
            </a:r>
            <a:endParaRPr lang="en-US" dirty="0"/>
          </a:p>
        </p:txBody>
      </p:sp>
    </p:spTree>
    <p:extLst>
      <p:ext uri="{BB962C8B-B14F-4D97-AF65-F5344CB8AC3E}">
        <p14:creationId xmlns:p14="http://schemas.microsoft.com/office/powerpoint/2010/main" val="281590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68"/>
            <a:ext cx="8229600" cy="1143000"/>
          </a:xfrm>
        </p:spPr>
        <p:txBody>
          <a:bodyPr/>
          <a:lstStyle/>
          <a:p>
            <a:r>
              <a:rPr lang="en-US" dirty="0" smtClean="0"/>
              <a:t>Answer Bank</a:t>
            </a:r>
            <a:endParaRPr lang="en-US" dirty="0"/>
          </a:p>
        </p:txBody>
      </p:sp>
      <p:sp>
        <p:nvSpPr>
          <p:cNvPr id="3" name="TextBox 2"/>
          <p:cNvSpPr txBox="1"/>
          <p:nvPr/>
        </p:nvSpPr>
        <p:spPr>
          <a:xfrm>
            <a:off x="3069084" y="2017589"/>
            <a:ext cx="1981761" cy="461665"/>
          </a:xfrm>
          <a:prstGeom prst="rect">
            <a:avLst/>
          </a:prstGeom>
          <a:noFill/>
        </p:spPr>
        <p:txBody>
          <a:bodyPr wrap="square" rtlCol="0">
            <a:spAutoFit/>
          </a:bodyPr>
          <a:lstStyle/>
          <a:p>
            <a:r>
              <a:rPr lang="en-US" sz="2400" dirty="0" smtClean="0"/>
              <a:t>0.13</a:t>
            </a:r>
            <a:endParaRPr lang="en-US" sz="2400" dirty="0"/>
          </a:p>
        </p:txBody>
      </p:sp>
      <p:sp>
        <p:nvSpPr>
          <p:cNvPr id="4" name="TextBox 3"/>
          <p:cNvSpPr txBox="1"/>
          <p:nvPr/>
        </p:nvSpPr>
        <p:spPr>
          <a:xfrm>
            <a:off x="4385287" y="3383990"/>
            <a:ext cx="1981761" cy="461665"/>
          </a:xfrm>
          <a:prstGeom prst="rect">
            <a:avLst/>
          </a:prstGeom>
          <a:noFill/>
        </p:spPr>
        <p:txBody>
          <a:bodyPr wrap="square" rtlCol="0">
            <a:spAutoFit/>
          </a:bodyPr>
          <a:lstStyle/>
          <a:p>
            <a:r>
              <a:rPr lang="en-US" sz="2400" dirty="0" smtClean="0"/>
              <a:t>0.057</a:t>
            </a:r>
            <a:endParaRPr lang="en-US" sz="2400" dirty="0"/>
          </a:p>
        </p:txBody>
      </p:sp>
      <p:sp>
        <p:nvSpPr>
          <p:cNvPr id="5" name="TextBox 4"/>
          <p:cNvSpPr txBox="1"/>
          <p:nvPr/>
        </p:nvSpPr>
        <p:spPr>
          <a:xfrm>
            <a:off x="545302" y="3591735"/>
            <a:ext cx="1981761" cy="461665"/>
          </a:xfrm>
          <a:prstGeom prst="rect">
            <a:avLst/>
          </a:prstGeom>
          <a:noFill/>
        </p:spPr>
        <p:txBody>
          <a:bodyPr wrap="square" rtlCol="0">
            <a:spAutoFit/>
          </a:bodyPr>
          <a:lstStyle/>
          <a:p>
            <a:r>
              <a:rPr lang="en-US" sz="2400" dirty="0" smtClean="0"/>
              <a:t>0.0330</a:t>
            </a:r>
            <a:endParaRPr lang="en-US" sz="2400" dirty="0"/>
          </a:p>
        </p:txBody>
      </p:sp>
      <p:sp>
        <p:nvSpPr>
          <p:cNvPr id="6" name="TextBox 5"/>
          <p:cNvSpPr txBox="1"/>
          <p:nvPr/>
        </p:nvSpPr>
        <p:spPr>
          <a:xfrm>
            <a:off x="4690087" y="2232185"/>
            <a:ext cx="1981761" cy="461665"/>
          </a:xfrm>
          <a:prstGeom prst="rect">
            <a:avLst/>
          </a:prstGeom>
          <a:noFill/>
        </p:spPr>
        <p:txBody>
          <a:bodyPr wrap="square" rtlCol="0">
            <a:spAutoFit/>
          </a:bodyPr>
          <a:lstStyle/>
          <a:p>
            <a:r>
              <a:rPr lang="en-US" sz="2400" dirty="0" smtClean="0"/>
              <a:t>0.41</a:t>
            </a:r>
            <a:endParaRPr lang="en-US" sz="2400" dirty="0"/>
          </a:p>
        </p:txBody>
      </p:sp>
      <p:sp>
        <p:nvSpPr>
          <p:cNvPr id="7" name="TextBox 6"/>
          <p:cNvSpPr txBox="1"/>
          <p:nvPr/>
        </p:nvSpPr>
        <p:spPr>
          <a:xfrm>
            <a:off x="6190839" y="4076487"/>
            <a:ext cx="1981761" cy="461665"/>
          </a:xfrm>
          <a:prstGeom prst="rect">
            <a:avLst/>
          </a:prstGeom>
          <a:noFill/>
        </p:spPr>
        <p:txBody>
          <a:bodyPr wrap="square" rtlCol="0">
            <a:spAutoFit/>
          </a:bodyPr>
          <a:lstStyle/>
          <a:p>
            <a:r>
              <a:rPr lang="en-US" sz="2400" dirty="0" smtClean="0"/>
              <a:t>0.0016</a:t>
            </a:r>
            <a:endParaRPr lang="en-US" sz="2400" dirty="0"/>
          </a:p>
        </p:txBody>
      </p:sp>
      <p:sp>
        <p:nvSpPr>
          <p:cNvPr id="8" name="TextBox 7"/>
          <p:cNvSpPr txBox="1"/>
          <p:nvPr/>
        </p:nvSpPr>
        <p:spPr>
          <a:xfrm>
            <a:off x="3237436" y="2693850"/>
            <a:ext cx="1981761" cy="461665"/>
          </a:xfrm>
          <a:prstGeom prst="rect">
            <a:avLst/>
          </a:prstGeom>
          <a:noFill/>
        </p:spPr>
        <p:txBody>
          <a:bodyPr wrap="square" rtlCol="0">
            <a:spAutoFit/>
          </a:bodyPr>
          <a:lstStyle/>
          <a:p>
            <a:r>
              <a:rPr lang="en-US" sz="2400" dirty="0" smtClean="0"/>
              <a:t>3.46 x 10</a:t>
            </a:r>
            <a:r>
              <a:rPr lang="en-US" sz="2400" baseline="30000" dirty="0" smtClean="0"/>
              <a:t>23</a:t>
            </a:r>
            <a:endParaRPr lang="en-US" sz="2400" baseline="30000" dirty="0"/>
          </a:p>
        </p:txBody>
      </p:sp>
      <p:sp>
        <p:nvSpPr>
          <p:cNvPr id="9" name="TextBox 8"/>
          <p:cNvSpPr txBox="1"/>
          <p:nvPr/>
        </p:nvSpPr>
        <p:spPr>
          <a:xfrm>
            <a:off x="6190839" y="2689385"/>
            <a:ext cx="1981761" cy="461665"/>
          </a:xfrm>
          <a:prstGeom prst="rect">
            <a:avLst/>
          </a:prstGeom>
          <a:noFill/>
        </p:spPr>
        <p:txBody>
          <a:bodyPr wrap="square" rtlCol="0">
            <a:spAutoFit/>
          </a:bodyPr>
          <a:lstStyle/>
          <a:p>
            <a:r>
              <a:rPr lang="en-US" sz="2400" dirty="0" smtClean="0"/>
              <a:t>0.031</a:t>
            </a:r>
            <a:endParaRPr lang="en-US" sz="2400" dirty="0"/>
          </a:p>
        </p:txBody>
      </p:sp>
      <p:sp>
        <p:nvSpPr>
          <p:cNvPr id="10" name="TextBox 9"/>
          <p:cNvSpPr txBox="1"/>
          <p:nvPr/>
        </p:nvSpPr>
        <p:spPr>
          <a:xfrm>
            <a:off x="230883" y="4314585"/>
            <a:ext cx="1981761" cy="461665"/>
          </a:xfrm>
          <a:prstGeom prst="rect">
            <a:avLst/>
          </a:prstGeom>
          <a:noFill/>
        </p:spPr>
        <p:txBody>
          <a:bodyPr wrap="square" rtlCol="0">
            <a:spAutoFit/>
          </a:bodyPr>
          <a:lstStyle/>
          <a:p>
            <a:r>
              <a:rPr lang="en-US" sz="2400" dirty="0" smtClean="0"/>
              <a:t>9.0 x 10</a:t>
            </a:r>
            <a:r>
              <a:rPr lang="en-US" sz="2400" baseline="30000" dirty="0" smtClean="0"/>
              <a:t>22</a:t>
            </a:r>
            <a:endParaRPr lang="en-US" sz="2400" baseline="30000" dirty="0"/>
          </a:p>
        </p:txBody>
      </p:sp>
      <p:sp>
        <p:nvSpPr>
          <p:cNvPr id="11" name="TextBox 10"/>
          <p:cNvSpPr txBox="1"/>
          <p:nvPr/>
        </p:nvSpPr>
        <p:spPr>
          <a:xfrm>
            <a:off x="2106823" y="2554587"/>
            <a:ext cx="1981761" cy="461665"/>
          </a:xfrm>
          <a:prstGeom prst="rect">
            <a:avLst/>
          </a:prstGeom>
          <a:noFill/>
        </p:spPr>
        <p:txBody>
          <a:bodyPr wrap="square" rtlCol="0">
            <a:spAutoFit/>
          </a:bodyPr>
          <a:lstStyle/>
          <a:p>
            <a:r>
              <a:rPr lang="en-US" sz="2400" dirty="0" smtClean="0"/>
              <a:t>2.923</a:t>
            </a:r>
            <a:endParaRPr lang="en-US" sz="2400" dirty="0"/>
          </a:p>
        </p:txBody>
      </p:sp>
      <p:sp>
        <p:nvSpPr>
          <p:cNvPr id="12" name="TextBox 11"/>
          <p:cNvSpPr txBox="1"/>
          <p:nvPr/>
        </p:nvSpPr>
        <p:spPr>
          <a:xfrm>
            <a:off x="178213" y="2248421"/>
            <a:ext cx="1981761" cy="461665"/>
          </a:xfrm>
          <a:prstGeom prst="rect">
            <a:avLst/>
          </a:prstGeom>
          <a:noFill/>
        </p:spPr>
        <p:txBody>
          <a:bodyPr wrap="square" rtlCol="0">
            <a:spAutoFit/>
          </a:bodyPr>
          <a:lstStyle/>
          <a:p>
            <a:r>
              <a:rPr lang="en-US" sz="2400" dirty="0" smtClean="0"/>
              <a:t>2.3 x 10</a:t>
            </a:r>
            <a:r>
              <a:rPr lang="en-US" sz="2400" baseline="30000" dirty="0" smtClean="0"/>
              <a:t>22</a:t>
            </a:r>
            <a:endParaRPr lang="en-US" sz="2400" baseline="30000" dirty="0"/>
          </a:p>
        </p:txBody>
      </p:sp>
      <p:sp>
        <p:nvSpPr>
          <p:cNvPr id="13" name="TextBox 12"/>
          <p:cNvSpPr txBox="1"/>
          <p:nvPr/>
        </p:nvSpPr>
        <p:spPr>
          <a:xfrm>
            <a:off x="7181719" y="2554587"/>
            <a:ext cx="1981761" cy="461665"/>
          </a:xfrm>
          <a:prstGeom prst="rect">
            <a:avLst/>
          </a:prstGeom>
          <a:noFill/>
        </p:spPr>
        <p:txBody>
          <a:bodyPr wrap="square" rtlCol="0">
            <a:spAutoFit/>
          </a:bodyPr>
          <a:lstStyle/>
          <a:p>
            <a:r>
              <a:rPr lang="en-US" sz="2400" dirty="0" smtClean="0"/>
              <a:t>1.99 x 10</a:t>
            </a:r>
            <a:r>
              <a:rPr lang="en-US" sz="2400" baseline="30000" dirty="0" smtClean="0"/>
              <a:t>22</a:t>
            </a:r>
            <a:endParaRPr lang="en-US" sz="2400" baseline="30000" dirty="0"/>
          </a:p>
        </p:txBody>
      </p:sp>
      <p:sp>
        <p:nvSpPr>
          <p:cNvPr id="14" name="TextBox 13"/>
          <p:cNvSpPr txBox="1"/>
          <p:nvPr/>
        </p:nvSpPr>
        <p:spPr>
          <a:xfrm>
            <a:off x="7094897" y="1844488"/>
            <a:ext cx="1981761" cy="461665"/>
          </a:xfrm>
          <a:prstGeom prst="rect">
            <a:avLst/>
          </a:prstGeom>
          <a:noFill/>
        </p:spPr>
        <p:txBody>
          <a:bodyPr wrap="square" rtlCol="0">
            <a:spAutoFit/>
          </a:bodyPr>
          <a:lstStyle/>
          <a:p>
            <a:r>
              <a:rPr lang="en-US" sz="2400" dirty="0" smtClean="0"/>
              <a:t>1.55 x 10</a:t>
            </a:r>
            <a:r>
              <a:rPr lang="en-US" sz="2400" baseline="30000" dirty="0" smtClean="0"/>
              <a:t>24</a:t>
            </a:r>
            <a:endParaRPr lang="en-US" sz="2400" baseline="30000" dirty="0"/>
          </a:p>
        </p:txBody>
      </p:sp>
      <p:sp>
        <p:nvSpPr>
          <p:cNvPr id="15" name="TextBox 14"/>
          <p:cNvSpPr txBox="1"/>
          <p:nvPr/>
        </p:nvSpPr>
        <p:spPr>
          <a:xfrm>
            <a:off x="7367550" y="3383990"/>
            <a:ext cx="1981761" cy="461665"/>
          </a:xfrm>
          <a:prstGeom prst="rect">
            <a:avLst/>
          </a:prstGeom>
          <a:noFill/>
        </p:spPr>
        <p:txBody>
          <a:bodyPr wrap="square" rtlCol="0">
            <a:spAutoFit/>
          </a:bodyPr>
          <a:lstStyle/>
          <a:p>
            <a:r>
              <a:rPr lang="en-US" sz="2400" dirty="0" smtClean="0"/>
              <a:t>0.0845</a:t>
            </a:r>
            <a:endParaRPr lang="en-US" sz="2400" dirty="0"/>
          </a:p>
        </p:txBody>
      </p:sp>
      <p:sp>
        <p:nvSpPr>
          <p:cNvPr id="16" name="TextBox 15"/>
          <p:cNvSpPr txBox="1"/>
          <p:nvPr/>
        </p:nvSpPr>
        <p:spPr>
          <a:xfrm>
            <a:off x="2708326" y="4307319"/>
            <a:ext cx="1981761" cy="461665"/>
          </a:xfrm>
          <a:prstGeom prst="rect">
            <a:avLst/>
          </a:prstGeom>
          <a:noFill/>
        </p:spPr>
        <p:txBody>
          <a:bodyPr wrap="square" rtlCol="0">
            <a:spAutoFit/>
          </a:bodyPr>
          <a:lstStyle/>
          <a:p>
            <a:r>
              <a:rPr lang="en-US" sz="2400" dirty="0" smtClean="0"/>
              <a:t>5.06</a:t>
            </a:r>
            <a:endParaRPr lang="en-US" sz="2400" dirty="0"/>
          </a:p>
        </p:txBody>
      </p:sp>
      <p:sp>
        <p:nvSpPr>
          <p:cNvPr id="17" name="TextBox 16"/>
          <p:cNvSpPr txBox="1"/>
          <p:nvPr/>
        </p:nvSpPr>
        <p:spPr>
          <a:xfrm>
            <a:off x="457200" y="2920217"/>
            <a:ext cx="1981761" cy="461665"/>
          </a:xfrm>
          <a:prstGeom prst="rect">
            <a:avLst/>
          </a:prstGeom>
          <a:noFill/>
        </p:spPr>
        <p:txBody>
          <a:bodyPr wrap="square" rtlCol="0">
            <a:spAutoFit/>
          </a:bodyPr>
          <a:lstStyle/>
          <a:p>
            <a:r>
              <a:rPr lang="en-US" sz="2400" dirty="0" smtClean="0"/>
              <a:t>0.049</a:t>
            </a:r>
            <a:endParaRPr lang="en-US" sz="2400" dirty="0"/>
          </a:p>
        </p:txBody>
      </p:sp>
      <p:sp>
        <p:nvSpPr>
          <p:cNvPr id="18" name="TextBox 17"/>
          <p:cNvSpPr txBox="1"/>
          <p:nvPr/>
        </p:nvSpPr>
        <p:spPr>
          <a:xfrm>
            <a:off x="7080707" y="4545418"/>
            <a:ext cx="1981761" cy="461665"/>
          </a:xfrm>
          <a:prstGeom prst="rect">
            <a:avLst/>
          </a:prstGeom>
          <a:noFill/>
        </p:spPr>
        <p:txBody>
          <a:bodyPr wrap="square" rtlCol="0">
            <a:spAutoFit/>
          </a:bodyPr>
          <a:lstStyle/>
          <a:p>
            <a:r>
              <a:rPr lang="en-US" sz="2400" dirty="0" smtClean="0"/>
              <a:t>9.07 x 10</a:t>
            </a:r>
            <a:r>
              <a:rPr lang="en-US" sz="2400" baseline="30000" dirty="0" smtClean="0"/>
              <a:t>23</a:t>
            </a:r>
            <a:endParaRPr lang="en-US" sz="2400" baseline="30000" dirty="0"/>
          </a:p>
        </p:txBody>
      </p:sp>
      <p:sp>
        <p:nvSpPr>
          <p:cNvPr id="19" name="TextBox 18"/>
          <p:cNvSpPr txBox="1"/>
          <p:nvPr/>
        </p:nvSpPr>
        <p:spPr>
          <a:xfrm>
            <a:off x="587312" y="1539688"/>
            <a:ext cx="1981761" cy="461665"/>
          </a:xfrm>
          <a:prstGeom prst="rect">
            <a:avLst/>
          </a:prstGeom>
          <a:noFill/>
        </p:spPr>
        <p:txBody>
          <a:bodyPr wrap="square" rtlCol="0">
            <a:spAutoFit/>
          </a:bodyPr>
          <a:lstStyle/>
          <a:p>
            <a:r>
              <a:rPr lang="en-US" sz="2400" dirty="0" smtClean="0"/>
              <a:t>5.06 x 10</a:t>
            </a:r>
            <a:r>
              <a:rPr lang="en-US" sz="2400" baseline="30000" dirty="0" smtClean="0"/>
              <a:t>23</a:t>
            </a:r>
            <a:endParaRPr lang="en-US" sz="2400" baseline="30000" dirty="0"/>
          </a:p>
        </p:txBody>
      </p:sp>
      <p:sp>
        <p:nvSpPr>
          <p:cNvPr id="20" name="TextBox 19"/>
          <p:cNvSpPr txBox="1"/>
          <p:nvPr/>
        </p:nvSpPr>
        <p:spPr>
          <a:xfrm>
            <a:off x="5050845" y="1613655"/>
            <a:ext cx="1981761" cy="461665"/>
          </a:xfrm>
          <a:prstGeom prst="rect">
            <a:avLst/>
          </a:prstGeom>
          <a:noFill/>
        </p:spPr>
        <p:txBody>
          <a:bodyPr wrap="square" rtlCol="0">
            <a:spAutoFit/>
          </a:bodyPr>
          <a:lstStyle/>
          <a:p>
            <a:r>
              <a:rPr lang="en-US" sz="2400" dirty="0" smtClean="0"/>
              <a:t>0.359</a:t>
            </a:r>
            <a:endParaRPr lang="en-US" sz="2400" dirty="0"/>
          </a:p>
        </p:txBody>
      </p:sp>
      <p:sp>
        <p:nvSpPr>
          <p:cNvPr id="21" name="TextBox 20"/>
          <p:cNvSpPr txBox="1"/>
          <p:nvPr/>
        </p:nvSpPr>
        <p:spPr>
          <a:xfrm>
            <a:off x="4088584" y="4285068"/>
            <a:ext cx="1981761" cy="461665"/>
          </a:xfrm>
          <a:prstGeom prst="rect">
            <a:avLst/>
          </a:prstGeom>
          <a:noFill/>
        </p:spPr>
        <p:txBody>
          <a:bodyPr wrap="square" rtlCol="0">
            <a:spAutoFit/>
          </a:bodyPr>
          <a:lstStyle/>
          <a:p>
            <a:r>
              <a:rPr lang="en-US" sz="2400" dirty="0" smtClean="0"/>
              <a:t>5.09 x 10</a:t>
            </a:r>
            <a:r>
              <a:rPr lang="en-US" sz="2400" baseline="30000" dirty="0" smtClean="0"/>
              <a:t>22</a:t>
            </a:r>
            <a:endParaRPr lang="en-US" sz="2400" baseline="30000" dirty="0"/>
          </a:p>
        </p:txBody>
      </p:sp>
      <p:sp>
        <p:nvSpPr>
          <p:cNvPr id="22" name="TextBox 21"/>
          <p:cNvSpPr txBox="1"/>
          <p:nvPr/>
        </p:nvSpPr>
        <p:spPr>
          <a:xfrm>
            <a:off x="2478963" y="3360903"/>
            <a:ext cx="1981761" cy="461665"/>
          </a:xfrm>
          <a:prstGeom prst="rect">
            <a:avLst/>
          </a:prstGeom>
          <a:noFill/>
        </p:spPr>
        <p:txBody>
          <a:bodyPr wrap="square" rtlCol="0">
            <a:spAutoFit/>
          </a:bodyPr>
          <a:lstStyle/>
          <a:p>
            <a:r>
              <a:rPr lang="en-US" sz="2400" dirty="0" smtClean="0"/>
              <a:t>1.76 x 10</a:t>
            </a:r>
            <a:r>
              <a:rPr lang="en-US" sz="2400" baseline="30000" dirty="0" smtClean="0"/>
              <a:t>24</a:t>
            </a:r>
            <a:endParaRPr lang="en-US" sz="2400" baseline="30000" dirty="0"/>
          </a:p>
        </p:txBody>
      </p:sp>
      <p:sp>
        <p:nvSpPr>
          <p:cNvPr id="23" name="TextBox 22"/>
          <p:cNvSpPr txBox="1"/>
          <p:nvPr/>
        </p:nvSpPr>
        <p:spPr>
          <a:xfrm>
            <a:off x="5660203" y="3383990"/>
            <a:ext cx="1981761" cy="461665"/>
          </a:xfrm>
          <a:prstGeom prst="rect">
            <a:avLst/>
          </a:prstGeom>
          <a:noFill/>
        </p:spPr>
        <p:txBody>
          <a:bodyPr wrap="square" rtlCol="0">
            <a:spAutoFit/>
          </a:bodyPr>
          <a:lstStyle/>
          <a:p>
            <a:r>
              <a:rPr lang="en-US" sz="2400" dirty="0" smtClean="0"/>
              <a:t>7.25 x 10</a:t>
            </a:r>
            <a:r>
              <a:rPr lang="en-US" sz="2400" baseline="30000" dirty="0" smtClean="0"/>
              <a:t>23</a:t>
            </a:r>
            <a:endParaRPr lang="en-US" sz="2400" baseline="30000" dirty="0"/>
          </a:p>
        </p:txBody>
      </p:sp>
      <p:sp>
        <p:nvSpPr>
          <p:cNvPr id="24" name="TextBox 23"/>
          <p:cNvSpPr txBox="1"/>
          <p:nvPr/>
        </p:nvSpPr>
        <p:spPr>
          <a:xfrm>
            <a:off x="6680988" y="1186805"/>
            <a:ext cx="1981761" cy="461665"/>
          </a:xfrm>
          <a:prstGeom prst="rect">
            <a:avLst/>
          </a:prstGeom>
          <a:noFill/>
        </p:spPr>
        <p:txBody>
          <a:bodyPr wrap="square" rtlCol="0">
            <a:spAutoFit/>
          </a:bodyPr>
          <a:lstStyle/>
          <a:p>
            <a:r>
              <a:rPr lang="en-US" sz="2400" dirty="0" smtClean="0"/>
              <a:t>5.1 x 10</a:t>
            </a:r>
            <a:r>
              <a:rPr lang="en-US" sz="2400" baseline="30000" dirty="0" smtClean="0"/>
              <a:t>22</a:t>
            </a:r>
            <a:endParaRPr lang="en-US" sz="2400" baseline="30000" dirty="0"/>
          </a:p>
        </p:txBody>
      </p:sp>
      <p:sp>
        <p:nvSpPr>
          <p:cNvPr id="25" name="TextBox 24"/>
          <p:cNvSpPr txBox="1"/>
          <p:nvPr/>
        </p:nvSpPr>
        <p:spPr>
          <a:xfrm>
            <a:off x="2708326" y="1308855"/>
            <a:ext cx="1981761" cy="461665"/>
          </a:xfrm>
          <a:prstGeom prst="rect">
            <a:avLst/>
          </a:prstGeom>
          <a:noFill/>
        </p:spPr>
        <p:txBody>
          <a:bodyPr wrap="square" rtlCol="0">
            <a:spAutoFit/>
          </a:bodyPr>
          <a:lstStyle/>
          <a:p>
            <a:r>
              <a:rPr lang="en-US" sz="2400" dirty="0" smtClean="0"/>
              <a:t>3.92 x 10</a:t>
            </a:r>
            <a:r>
              <a:rPr lang="en-US" sz="2400" baseline="30000" dirty="0" smtClean="0"/>
              <a:t>24</a:t>
            </a:r>
            <a:endParaRPr lang="en-US" sz="2400" baseline="30000" dirty="0"/>
          </a:p>
        </p:txBody>
      </p:sp>
      <p:sp>
        <p:nvSpPr>
          <p:cNvPr id="26" name="TextBox 25"/>
          <p:cNvSpPr txBox="1"/>
          <p:nvPr/>
        </p:nvSpPr>
        <p:spPr>
          <a:xfrm>
            <a:off x="230883" y="5073744"/>
            <a:ext cx="8845775" cy="1569660"/>
          </a:xfrm>
          <a:prstGeom prst="rect">
            <a:avLst/>
          </a:prstGeom>
          <a:noFill/>
        </p:spPr>
        <p:txBody>
          <a:bodyPr wrap="square" rtlCol="0">
            <a:spAutoFit/>
          </a:bodyPr>
          <a:lstStyle/>
          <a:p>
            <a:r>
              <a:rPr lang="en-US" sz="2400" dirty="0"/>
              <a:t>m</a:t>
            </a:r>
            <a:r>
              <a:rPr lang="en-US" sz="2400" dirty="0" smtClean="0"/>
              <a:t>ole(s)	mole(s)	mole(s)	mole(s)	mole(s)	atoms</a:t>
            </a:r>
          </a:p>
          <a:p>
            <a:r>
              <a:rPr lang="en-US" sz="2400" dirty="0"/>
              <a:t>m</a:t>
            </a:r>
            <a:r>
              <a:rPr lang="en-US" sz="2400" dirty="0" smtClean="0"/>
              <a:t>ole(s)	mole(s)	mole(s)	mole(s)	atoms		atoms</a:t>
            </a:r>
          </a:p>
          <a:p>
            <a:r>
              <a:rPr lang="en-US" sz="2400" dirty="0"/>
              <a:t>m</a:t>
            </a:r>
            <a:r>
              <a:rPr lang="en-US" sz="2400" dirty="0" smtClean="0"/>
              <a:t>olecules		molecules		molecules		molecules		atoms</a:t>
            </a:r>
          </a:p>
          <a:p>
            <a:r>
              <a:rPr lang="en-US" sz="2400" dirty="0"/>
              <a:t>f</a:t>
            </a:r>
            <a:r>
              <a:rPr lang="en-US" sz="2400" dirty="0" smtClean="0"/>
              <a:t>ormula units		grams</a:t>
            </a:r>
            <a:endParaRPr lang="en-US" sz="2400" dirty="0"/>
          </a:p>
        </p:txBody>
      </p:sp>
    </p:spTree>
    <p:extLst>
      <p:ext uri="{BB962C8B-B14F-4D97-AF65-F5344CB8AC3E}">
        <p14:creationId xmlns:p14="http://schemas.microsoft.com/office/powerpoint/2010/main" val="326913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Station 1 – Iron Nail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Mass of this sample = 3.2 g</a:t>
            </a:r>
          </a:p>
          <a:p>
            <a:pPr marL="0" indent="0">
              <a:buNone/>
            </a:pPr>
            <a:endParaRPr lang="en-US" dirty="0"/>
          </a:p>
          <a:p>
            <a:pPr marL="514350" indent="-514350">
              <a:buAutoNum type="arabicPeriod"/>
            </a:pPr>
            <a:r>
              <a:rPr lang="en-US" dirty="0" smtClean="0"/>
              <a:t>Iron is…</a:t>
            </a:r>
          </a:p>
          <a:p>
            <a:pPr marL="400050" lvl="1" indent="0">
              <a:buNone/>
            </a:pPr>
            <a:r>
              <a:rPr lang="en-US" dirty="0" smtClean="0"/>
              <a:t>a) An element composed of atoms</a:t>
            </a:r>
          </a:p>
          <a:p>
            <a:pPr marL="400050" lvl="1" indent="0">
              <a:buNone/>
            </a:pPr>
            <a:r>
              <a:rPr lang="en-US" dirty="0" smtClean="0"/>
              <a:t>b) An element composed of diatomic molecules</a:t>
            </a:r>
          </a:p>
          <a:p>
            <a:pPr marL="400050" lvl="1" indent="0">
              <a:buNone/>
            </a:pPr>
            <a:r>
              <a:rPr lang="en-US" dirty="0" smtClean="0"/>
              <a:t>c) An ionic compound</a:t>
            </a:r>
          </a:p>
          <a:p>
            <a:pPr marL="400050" lvl="1" indent="0">
              <a:buNone/>
            </a:pPr>
            <a:r>
              <a:rPr lang="en-US" dirty="0" smtClean="0"/>
              <a:t>d) Made from more than one type of atom</a:t>
            </a:r>
          </a:p>
          <a:p>
            <a:pPr marL="514350" indent="-514350">
              <a:buAutoNum type="arabicPeriod"/>
            </a:pPr>
            <a:endParaRPr lang="en-US" dirty="0" smtClean="0"/>
          </a:p>
          <a:p>
            <a:pPr marL="514350" indent="-514350">
              <a:buAutoNum type="arabicPeriod"/>
            </a:pPr>
            <a:r>
              <a:rPr lang="en-US" dirty="0" smtClean="0"/>
              <a:t>How many moles of iron are in the nail?</a:t>
            </a:r>
          </a:p>
          <a:p>
            <a:pPr marL="400050" lvl="1" indent="0">
              <a:buNone/>
            </a:pPr>
            <a:endParaRPr lang="en-US" dirty="0" smtClean="0"/>
          </a:p>
          <a:p>
            <a:pPr marL="514350" indent="-514350">
              <a:buAutoNum type="alphaLcParenR"/>
            </a:pPr>
            <a:endParaRPr lang="en-US" dirty="0" smtClean="0"/>
          </a:p>
          <a:p>
            <a:pPr marL="514350" indent="-514350">
              <a:buAutoNum type="alphaLcParenR"/>
            </a:pPr>
            <a:endParaRPr lang="en-US" dirty="0"/>
          </a:p>
        </p:txBody>
      </p:sp>
      <p:pic>
        <p:nvPicPr>
          <p:cNvPr id="4" name="Picture 3"/>
          <p:cNvPicPr>
            <a:picLocks noChangeAspect="1"/>
          </p:cNvPicPr>
          <p:nvPr/>
        </p:nvPicPr>
        <p:blipFill>
          <a:blip r:embed="rId2"/>
          <a:stretch>
            <a:fillRect/>
          </a:stretch>
        </p:blipFill>
        <p:spPr>
          <a:xfrm>
            <a:off x="5334000" y="387350"/>
            <a:ext cx="3352800" cy="2425700"/>
          </a:xfrm>
          <a:prstGeom prst="rect">
            <a:avLst/>
          </a:prstGeom>
        </p:spPr>
      </p:pic>
    </p:spTree>
    <p:extLst>
      <p:ext uri="{BB962C8B-B14F-4D97-AF65-F5344CB8AC3E}">
        <p14:creationId xmlns:p14="http://schemas.microsoft.com/office/powerpoint/2010/main" val="184739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6300" y="889000"/>
            <a:ext cx="3187700" cy="2540000"/>
          </a:xfrm>
          <a:prstGeom prst="rect">
            <a:avLst/>
          </a:prstGeom>
        </p:spPr>
      </p:pic>
      <p:sp>
        <p:nvSpPr>
          <p:cNvPr id="2" name="Title 1"/>
          <p:cNvSpPr>
            <a:spLocks noGrp="1"/>
          </p:cNvSpPr>
          <p:nvPr>
            <p:ph type="title"/>
          </p:nvPr>
        </p:nvSpPr>
        <p:spPr/>
        <p:txBody>
          <a:bodyPr/>
          <a:lstStyle/>
          <a:p>
            <a:pPr algn="l"/>
            <a:r>
              <a:rPr lang="en-US" dirty="0" smtClean="0"/>
              <a:t>Station 2: Aluminum Can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Mass of this sample = 15.5 g</a:t>
            </a:r>
          </a:p>
          <a:p>
            <a:pPr marL="0" indent="0">
              <a:buNone/>
            </a:pPr>
            <a:endParaRPr lang="en-US" dirty="0"/>
          </a:p>
          <a:p>
            <a:pPr marL="514350" indent="-514350">
              <a:buAutoNum type="arabicParenR"/>
            </a:pPr>
            <a:r>
              <a:rPr lang="en-US" dirty="0" smtClean="0"/>
              <a:t>Aluminum is…</a:t>
            </a:r>
          </a:p>
          <a:p>
            <a:pPr marL="914400" lvl="1" indent="-514350">
              <a:buAutoNum type="alphaLcParenR"/>
            </a:pPr>
            <a:r>
              <a:rPr lang="en-US" dirty="0" smtClean="0"/>
              <a:t>An element composed of atoms.</a:t>
            </a:r>
          </a:p>
          <a:p>
            <a:pPr marL="914400" lvl="1" indent="-514350">
              <a:buAutoNum type="alphaLcParenR"/>
            </a:pPr>
            <a:r>
              <a:rPr lang="en-US" dirty="0" smtClean="0"/>
              <a:t>An element of diatomic molecules.</a:t>
            </a:r>
          </a:p>
          <a:p>
            <a:pPr marL="914400" lvl="1" indent="-514350">
              <a:buAutoNum type="alphaLcParenR"/>
            </a:pPr>
            <a:r>
              <a:rPr lang="en-US" dirty="0" smtClean="0"/>
              <a:t>An ionic compound.</a:t>
            </a:r>
          </a:p>
          <a:p>
            <a:pPr marL="914400" lvl="1" indent="-514350">
              <a:buAutoNum type="alphaLcParenR"/>
            </a:pPr>
            <a:r>
              <a:rPr lang="en-US" dirty="0" smtClean="0"/>
              <a:t>A covalent compound (composed of molecules made from more than one type of atom)</a:t>
            </a:r>
          </a:p>
          <a:p>
            <a:pPr marL="914400" lvl="1" indent="-514350">
              <a:buAutoNum type="alphaLcParenR"/>
            </a:pPr>
            <a:endParaRPr lang="en-US" dirty="0" smtClean="0"/>
          </a:p>
          <a:p>
            <a:pPr marL="514350" indent="-514350">
              <a:buAutoNum type="arabicParenR"/>
            </a:pPr>
            <a:r>
              <a:rPr lang="en-US" dirty="0" smtClean="0"/>
              <a:t>How many aluminum atoms are in the can?</a:t>
            </a:r>
            <a:endParaRPr lang="en-US" dirty="0"/>
          </a:p>
        </p:txBody>
      </p:sp>
    </p:spTree>
    <p:extLst>
      <p:ext uri="{BB962C8B-B14F-4D97-AF65-F5344CB8AC3E}">
        <p14:creationId xmlns:p14="http://schemas.microsoft.com/office/powerpoint/2010/main" val="113246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Station 3: Table Salt </a:t>
            </a:r>
            <a:br>
              <a:rPr lang="en-US" dirty="0" smtClean="0"/>
            </a:br>
            <a:r>
              <a:rPr lang="en-US" dirty="0" smtClean="0"/>
              <a:t>(sodium chloride)</a:t>
            </a:r>
            <a:endParaRPr lang="en-US" dirty="0"/>
          </a:p>
        </p:txBody>
      </p:sp>
      <p:sp>
        <p:nvSpPr>
          <p:cNvPr id="3" name="Content Placeholder 2"/>
          <p:cNvSpPr>
            <a:spLocks noGrp="1"/>
          </p:cNvSpPr>
          <p:nvPr>
            <p:ph idx="1"/>
          </p:nvPr>
        </p:nvSpPr>
        <p:spPr>
          <a:xfrm>
            <a:off x="457200" y="1847402"/>
            <a:ext cx="8229600" cy="4733969"/>
          </a:xfrm>
        </p:spPr>
        <p:txBody>
          <a:bodyPr>
            <a:normAutofit fontScale="77500" lnSpcReduction="20000"/>
          </a:bodyPr>
          <a:lstStyle/>
          <a:p>
            <a:pPr marL="0" indent="0">
              <a:buNone/>
            </a:pPr>
            <a:r>
              <a:rPr lang="en-US" dirty="0" smtClean="0"/>
              <a:t>Mass of this sample = 7.8 g</a:t>
            </a:r>
          </a:p>
          <a:p>
            <a:pPr marL="0" indent="0">
              <a:buNone/>
            </a:pPr>
            <a:endParaRPr lang="en-US" dirty="0"/>
          </a:p>
          <a:p>
            <a:pPr marL="514350" indent="-514350">
              <a:buAutoNum type="arabicParenR"/>
            </a:pPr>
            <a:r>
              <a:rPr lang="en-US" dirty="0" smtClean="0"/>
              <a:t>Sodium chloride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914400" lvl="1" indent="-514350">
              <a:buAutoNum type="alphaLcParenR"/>
            </a:pPr>
            <a:endParaRPr lang="en-US" dirty="0" smtClean="0"/>
          </a:p>
          <a:p>
            <a:pPr marL="514350" indent="-514350">
              <a:buAutoNum type="arabicParenR"/>
            </a:pPr>
            <a:r>
              <a:rPr lang="en-US" dirty="0" smtClean="0"/>
              <a:t>Write the chemical formula for sodium chloride.</a:t>
            </a:r>
          </a:p>
          <a:p>
            <a:pPr marL="514350" indent="-514350">
              <a:buAutoNum type="arabicParenR"/>
            </a:pPr>
            <a:endParaRPr lang="en-US" dirty="0" smtClean="0"/>
          </a:p>
          <a:p>
            <a:pPr marL="514350" indent="-514350">
              <a:buAutoNum type="arabicParenR"/>
            </a:pPr>
            <a:r>
              <a:rPr lang="en-US" dirty="0" smtClean="0"/>
              <a:t>How many moles of sodium chloride are in this sample?</a:t>
            </a:r>
            <a:endParaRPr lang="en-US" dirty="0"/>
          </a:p>
        </p:txBody>
      </p:sp>
      <p:pic>
        <p:nvPicPr>
          <p:cNvPr id="4" name="Picture 3"/>
          <p:cNvPicPr>
            <a:picLocks noChangeAspect="1"/>
          </p:cNvPicPr>
          <p:nvPr/>
        </p:nvPicPr>
        <p:blipFill>
          <a:blip r:embed="rId2"/>
          <a:stretch>
            <a:fillRect/>
          </a:stretch>
        </p:blipFill>
        <p:spPr>
          <a:xfrm>
            <a:off x="6164204" y="127000"/>
            <a:ext cx="2171700" cy="2946400"/>
          </a:xfrm>
          <a:prstGeom prst="rect">
            <a:avLst/>
          </a:prstGeom>
        </p:spPr>
      </p:pic>
    </p:spTree>
    <p:extLst>
      <p:ext uri="{BB962C8B-B14F-4D97-AF65-F5344CB8AC3E}">
        <p14:creationId xmlns:p14="http://schemas.microsoft.com/office/powerpoint/2010/main" val="169070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Station 4: Fluorite (Calcium Fluoride)</a:t>
            </a:r>
            <a:endParaRPr lang="en-US" dirty="0"/>
          </a:p>
        </p:txBody>
      </p:sp>
      <p:sp>
        <p:nvSpPr>
          <p:cNvPr id="3" name="Content Placeholder 2"/>
          <p:cNvSpPr>
            <a:spLocks noGrp="1"/>
          </p:cNvSpPr>
          <p:nvPr>
            <p:ph idx="1"/>
          </p:nvPr>
        </p:nvSpPr>
        <p:spPr>
          <a:xfrm>
            <a:off x="174104" y="1600200"/>
            <a:ext cx="8229600" cy="5257800"/>
          </a:xfrm>
        </p:spPr>
        <p:txBody>
          <a:bodyPr>
            <a:normAutofit fontScale="70000" lnSpcReduction="20000"/>
          </a:bodyPr>
          <a:lstStyle/>
          <a:p>
            <a:pPr marL="0" indent="0">
              <a:buNone/>
            </a:pPr>
            <a:r>
              <a:rPr lang="en-US" dirty="0" smtClean="0"/>
              <a:t>Mass of sample = 228.2 g</a:t>
            </a:r>
          </a:p>
          <a:p>
            <a:pPr marL="0" indent="0">
              <a:buNone/>
            </a:pPr>
            <a:endParaRPr lang="en-US" dirty="0"/>
          </a:p>
          <a:p>
            <a:pPr marL="514350" indent="-514350">
              <a:buAutoNum type="arabicPeriod"/>
            </a:pPr>
            <a:r>
              <a:rPr lang="en-US" dirty="0" smtClean="0"/>
              <a:t>Calcium fluoride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914400" lvl="1" indent="-514350">
              <a:buFont typeface="Arial"/>
              <a:buAutoNum type="alphaLcParenR"/>
            </a:pPr>
            <a:endParaRPr lang="en-US" dirty="0" smtClean="0"/>
          </a:p>
          <a:p>
            <a:pPr marL="514350" indent="-514350">
              <a:buAutoNum type="arabicPeriod"/>
            </a:pPr>
            <a:r>
              <a:rPr lang="en-US" dirty="0" smtClean="0"/>
              <a:t>Write the formula for calcium fluoride.</a:t>
            </a:r>
          </a:p>
          <a:p>
            <a:pPr marL="514350" indent="-514350">
              <a:buAutoNum type="arabicPeriod"/>
            </a:pPr>
            <a:endParaRPr lang="en-US" dirty="0" smtClean="0"/>
          </a:p>
          <a:p>
            <a:pPr marL="514350" indent="-514350">
              <a:buAutoNum type="arabicPeriod"/>
            </a:pPr>
            <a:r>
              <a:rPr lang="en-US" dirty="0" smtClean="0"/>
              <a:t>How many moles of calcium fluoride are in this sample?</a:t>
            </a:r>
          </a:p>
          <a:p>
            <a:pPr marL="514350" indent="-514350">
              <a:buAutoNum type="arabicPeriod"/>
            </a:pPr>
            <a:endParaRPr lang="en-US" dirty="0" smtClean="0"/>
          </a:p>
          <a:p>
            <a:pPr marL="514350" indent="-514350">
              <a:buAutoNum type="arabicPeriod"/>
            </a:pPr>
            <a:r>
              <a:rPr lang="en-US" dirty="0" smtClean="0"/>
              <a:t>How many calcium fluoride formula units are in this sample?</a:t>
            </a:r>
            <a:endParaRPr lang="en-US" dirty="0"/>
          </a:p>
        </p:txBody>
      </p:sp>
      <p:pic>
        <p:nvPicPr>
          <p:cNvPr id="4" name="Picture 3"/>
          <p:cNvPicPr>
            <a:picLocks noChangeAspect="1"/>
          </p:cNvPicPr>
          <p:nvPr/>
        </p:nvPicPr>
        <p:blipFill>
          <a:blip r:embed="rId2"/>
          <a:stretch>
            <a:fillRect/>
          </a:stretch>
        </p:blipFill>
        <p:spPr>
          <a:xfrm>
            <a:off x="6363061" y="1417638"/>
            <a:ext cx="2323739" cy="1740561"/>
          </a:xfrm>
          <a:prstGeom prst="rect">
            <a:avLst/>
          </a:prstGeom>
        </p:spPr>
      </p:pic>
    </p:spTree>
    <p:extLst>
      <p:ext uri="{BB962C8B-B14F-4D97-AF65-F5344CB8AC3E}">
        <p14:creationId xmlns:p14="http://schemas.microsoft.com/office/powerpoint/2010/main" val="321245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5: Copper (pre-1982 penny)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Mass of this sample = 3.1 g</a:t>
            </a:r>
          </a:p>
          <a:p>
            <a:pPr marL="0" indent="0">
              <a:buNone/>
            </a:pPr>
            <a:endParaRPr lang="en-US" dirty="0"/>
          </a:p>
          <a:p>
            <a:pPr marL="514350" indent="-514350">
              <a:buAutoNum type="arabicPeriod"/>
            </a:pPr>
            <a:r>
              <a:rPr lang="en-US" dirty="0" smtClean="0"/>
              <a:t>Copper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514350" indent="-514350">
              <a:buAutoNum type="arabicPeriod"/>
            </a:pPr>
            <a:endParaRPr lang="en-US" dirty="0" smtClean="0"/>
          </a:p>
          <a:p>
            <a:pPr marL="514350" indent="-514350">
              <a:buAutoNum type="arabicPeriod"/>
            </a:pPr>
            <a:r>
              <a:rPr lang="en-US" dirty="0" smtClean="0"/>
              <a:t>How many moles of copper are in this sample?</a:t>
            </a:r>
            <a:endParaRPr lang="en-US" dirty="0"/>
          </a:p>
        </p:txBody>
      </p:sp>
      <p:pic>
        <p:nvPicPr>
          <p:cNvPr id="4" name="Picture 3"/>
          <p:cNvPicPr>
            <a:picLocks noChangeAspect="1"/>
          </p:cNvPicPr>
          <p:nvPr/>
        </p:nvPicPr>
        <p:blipFill>
          <a:blip r:embed="rId2"/>
          <a:stretch>
            <a:fillRect/>
          </a:stretch>
        </p:blipFill>
        <p:spPr>
          <a:xfrm>
            <a:off x="6541735" y="1600200"/>
            <a:ext cx="1432074" cy="1405223"/>
          </a:xfrm>
          <a:prstGeom prst="rect">
            <a:avLst/>
          </a:prstGeom>
        </p:spPr>
      </p:pic>
    </p:spTree>
    <p:extLst>
      <p:ext uri="{BB962C8B-B14F-4D97-AF65-F5344CB8AC3E}">
        <p14:creationId xmlns:p14="http://schemas.microsoft.com/office/powerpoint/2010/main" val="89940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Station 6: Sulfur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Mass of this sample: 1.2 g</a:t>
            </a:r>
          </a:p>
          <a:p>
            <a:pPr marL="0" indent="0">
              <a:buNone/>
            </a:pPr>
            <a:endParaRPr lang="en-US" dirty="0"/>
          </a:p>
          <a:p>
            <a:pPr marL="514350" indent="-514350">
              <a:buAutoNum type="arabicParenR"/>
            </a:pPr>
            <a:r>
              <a:rPr lang="en-US" dirty="0" smtClean="0"/>
              <a:t>Sulfur is…</a:t>
            </a:r>
          </a:p>
          <a:p>
            <a:pPr marL="914400" lvl="1" indent="-514350">
              <a:buAutoNum type="alphaLcParenR"/>
            </a:pPr>
            <a:r>
              <a:rPr lang="en-US" dirty="0" smtClean="0"/>
              <a:t>An element composed of atoms.</a:t>
            </a:r>
          </a:p>
          <a:p>
            <a:pPr marL="914400" lvl="1" indent="-514350">
              <a:buAutoNum type="alphaLcParenR"/>
            </a:pPr>
            <a:r>
              <a:rPr lang="en-US" dirty="0" smtClean="0"/>
              <a:t>An element composed of diatomic molecules.</a:t>
            </a:r>
          </a:p>
          <a:p>
            <a:pPr marL="914400" lvl="1" indent="-514350">
              <a:buAutoNum type="alphaLcParenR"/>
            </a:pPr>
            <a:r>
              <a:rPr lang="en-US" dirty="0" smtClean="0"/>
              <a:t>An ionic compound.</a:t>
            </a:r>
          </a:p>
          <a:p>
            <a:pPr marL="914400" lvl="1" indent="-514350">
              <a:buFont typeface="Arial"/>
              <a:buAutoNum type="alphaLcParenR"/>
            </a:pPr>
            <a:r>
              <a:rPr lang="en-US" dirty="0" smtClean="0"/>
              <a:t>A covalent compound (composed of molecules made from more than one type of atom)</a:t>
            </a:r>
          </a:p>
          <a:p>
            <a:pPr marL="0" indent="0">
              <a:buNone/>
            </a:pPr>
            <a:endParaRPr lang="en-US" dirty="0" smtClean="0"/>
          </a:p>
          <a:p>
            <a:pPr marL="514350" indent="-514350">
              <a:buAutoNum type="arabicParenR"/>
            </a:pPr>
            <a:r>
              <a:rPr lang="en-US" dirty="0" smtClean="0"/>
              <a:t>How many atoms of sulfur are in this sample?</a:t>
            </a:r>
            <a:endParaRPr lang="en-US" dirty="0"/>
          </a:p>
        </p:txBody>
      </p:sp>
      <p:pic>
        <p:nvPicPr>
          <p:cNvPr id="4" name="Picture 3"/>
          <p:cNvPicPr>
            <a:picLocks noChangeAspect="1"/>
          </p:cNvPicPr>
          <p:nvPr/>
        </p:nvPicPr>
        <p:blipFill>
          <a:blip r:embed="rId2"/>
          <a:stretch>
            <a:fillRect/>
          </a:stretch>
        </p:blipFill>
        <p:spPr>
          <a:xfrm>
            <a:off x="5555216" y="466107"/>
            <a:ext cx="3418365" cy="2268186"/>
          </a:xfrm>
          <a:prstGeom prst="rect">
            <a:avLst/>
          </a:prstGeom>
        </p:spPr>
      </p:pic>
    </p:spTree>
    <p:extLst>
      <p:ext uri="{BB962C8B-B14F-4D97-AF65-F5344CB8AC3E}">
        <p14:creationId xmlns:p14="http://schemas.microsoft.com/office/powerpoint/2010/main" val="256679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TotalTime>
  <Words>1063</Words>
  <Application>Microsoft Macintosh PowerPoint</Application>
  <PresentationFormat>On-screen Show (4:3)</PresentationFormat>
  <Paragraphs>196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Mole Station Activity</vt:lpstr>
      <vt:lpstr>Directions</vt:lpstr>
      <vt:lpstr>Answer Bank</vt:lpstr>
      <vt:lpstr>Station 1 – Iron Nail</vt:lpstr>
      <vt:lpstr>Station 2: Aluminum Can</vt:lpstr>
      <vt:lpstr>Station 3: Table Salt  (sodium chloride)</vt:lpstr>
      <vt:lpstr>Station 4: Fluorite (Calcium Fluoride)</vt:lpstr>
      <vt:lpstr>Station 5: Copper (pre-1982 penny)</vt:lpstr>
      <vt:lpstr>Station 6: Sulfur</vt:lpstr>
      <vt:lpstr>Station 7: Magnesium</vt:lpstr>
      <vt:lpstr>Station 8: Sugar (C12H22O11)</vt:lpstr>
      <vt:lpstr>Station 9: Calcium chloride (road salt)</vt:lpstr>
      <vt:lpstr>Station 10: Charred wood (carbon)</vt:lpstr>
      <vt:lpstr>Station 11: Water</vt:lpstr>
      <vt:lpstr>Station 12: Isopropyl Alcohol  (rubbing alcohol) </vt:lpstr>
      <vt:lpstr>Station 13: Baking soda (sodium bicarbonate, NaHCO3)</vt:lpstr>
      <vt:lpstr>Station 14: Wax  (approximate formula C25H52)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Public Schools</dc:creator>
  <cp:lastModifiedBy>Alyssa A. Vachon</cp:lastModifiedBy>
  <cp:revision>5</cp:revision>
  <cp:lastPrinted>2014-12-10T19:55:37Z</cp:lastPrinted>
  <dcterms:created xsi:type="dcterms:W3CDTF">2014-12-05T19:51:52Z</dcterms:created>
  <dcterms:modified xsi:type="dcterms:W3CDTF">2014-12-11T02:47:11Z</dcterms:modified>
</cp:coreProperties>
</file>