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embeddings/oleObject1.bin" ContentType="application/vnd.openxmlformats-officedocument.oleObject"/>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Lst>
  <p:notesMasterIdLst>
    <p:notesMasterId r:id="rId20"/>
  </p:notesMasterIdLst>
  <p:sldIdLst>
    <p:sldId id="261" r:id="rId5"/>
    <p:sldId id="287" r:id="rId6"/>
    <p:sldId id="295" r:id="rId7"/>
    <p:sldId id="304" r:id="rId8"/>
    <p:sldId id="299" r:id="rId9"/>
    <p:sldId id="296" r:id="rId10"/>
    <p:sldId id="298" r:id="rId11"/>
    <p:sldId id="300" r:id="rId12"/>
    <p:sldId id="308" r:id="rId13"/>
    <p:sldId id="309" r:id="rId14"/>
    <p:sldId id="311" r:id="rId15"/>
    <p:sldId id="302" r:id="rId16"/>
    <p:sldId id="310" r:id="rId17"/>
    <p:sldId id="312" r:id="rId18"/>
    <p:sldId id="278" r:id="rId19"/>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000"/>
    <a:srgbClr val="E3FA5C"/>
    <a:srgbClr val="FFCC00"/>
    <a:srgbClr val="DFF002"/>
    <a:srgbClr val="EEFD31"/>
    <a:srgbClr val="DBEF21"/>
    <a:srgbClr val="D9EE12"/>
    <a:srgbClr val="FFF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728" autoAdjust="0"/>
    <p:restoredTop sz="94660"/>
  </p:normalViewPr>
  <p:slideViewPr>
    <p:cSldViewPr>
      <p:cViewPr>
        <p:scale>
          <a:sx n="100" d="100"/>
          <a:sy n="100" d="100"/>
        </p:scale>
        <p:origin x="-1552" y="-80"/>
      </p:cViewPr>
      <p:guideLst>
        <p:guide orient="horz" pos="754"/>
        <p:guide pos="2064"/>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64" d="100"/>
          <a:sy n="64" d="100"/>
        </p:scale>
        <p:origin x="-263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GB"/>
          </a:p>
        </p:txBody>
      </p:sp>
      <p:sp>
        <p:nvSpPr>
          <p:cNvPr id="1024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GB"/>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FECD075A-07C2-4DE1-B584-15FD463D3CE5}" type="slidenum">
              <a:rPr lang="en-GB" altLang="en-US"/>
              <a:pPr>
                <a:defRPr/>
              </a:pPr>
              <a:t>‹#›</a:t>
            </a:fld>
            <a:endParaRPr lang="en-GB" altLang="en-US"/>
          </a:p>
        </p:txBody>
      </p:sp>
    </p:spTree>
    <p:extLst>
      <p:ext uri="{BB962C8B-B14F-4D97-AF65-F5344CB8AC3E}">
        <p14:creationId xmlns:p14="http://schemas.microsoft.com/office/powerpoint/2010/main" val="334621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3" name="Notes Placeholder 2"/>
          <p:cNvSpPr>
            <a:spLocks noGrp="1"/>
          </p:cNvSpPr>
          <p:nvPr>
            <p:ph type="body" idx="1"/>
          </p:nvPr>
        </p:nvSpPr>
        <p:spPr>
          <a:xfrm>
            <a:off x="701675" y="4416425"/>
            <a:ext cx="5591175" cy="45021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itchFamily="34" charset="0"/>
                <a:ea typeface="ＭＳ Ｐゴシック" pitchFamily="34" charset="-128"/>
              </a:rPr>
              <a:t>Background for the Presenter – </a:t>
            </a:r>
            <a:r>
              <a:rPr lang="en-US" dirty="0" smtClean="0"/>
              <a:t>This </a:t>
            </a:r>
            <a:r>
              <a:rPr lang="en-US" dirty="0"/>
              <a:t>fall marks the celebration of National Chemistry Week (October 18-24, 2015).  ACS members celebrate NCW by holding events in schools, shopping malls, science museums, libraries, and even at rodeos!  Teachers and students often create their own NCW celebrations as part of their regular science studies.  Each year National Chemistry Week chooses a theme for the celebration.  The theme this year is “Chemistry Colors Our </a:t>
            </a:r>
            <a:r>
              <a:rPr lang="en-US" dirty="0" smtClean="0"/>
              <a:t>World”, Exploring </a:t>
            </a:r>
            <a:r>
              <a:rPr lang="en-US" dirty="0"/>
              <a:t>the chemistry of Dyes, Pigments and Light</a:t>
            </a:r>
            <a:r>
              <a:rPr lang="en-US" dirty="0" smtClean="0"/>
              <a:t>.”</a:t>
            </a:r>
          </a:p>
          <a:p>
            <a:pPr>
              <a:defRPr/>
            </a:pPr>
            <a:endParaRPr lang="en-US" dirty="0"/>
          </a:p>
          <a:p>
            <a:pPr>
              <a:defRPr/>
            </a:pPr>
            <a:r>
              <a:rPr lang="en-US" dirty="0"/>
              <a:t>This PowerPoint presentation is designed for use by teachers or by chemists as a public outreach presentation.  This presentation is a part of a set of materials from the American Chemical Society in support of National Chemistry Week. This set of slides presents some of the basic definitions and concepts dealing with color and color chemistry.  </a:t>
            </a:r>
            <a:endParaRPr lang="en-US" dirty="0" smtClean="0"/>
          </a:p>
          <a:p>
            <a:pPr>
              <a:defRPr/>
            </a:pPr>
            <a:endParaRPr lang="en-US" dirty="0"/>
          </a:p>
          <a:p>
            <a:pPr>
              <a:defRPr/>
            </a:pPr>
            <a:r>
              <a:rPr lang="en-US" dirty="0"/>
              <a:t>This presentation consists of text and images designed to illustrate basic science concepts in the context of color. You are encouraged to edit and alter this presentation to make it appropriate for various groups or to fit in with existing lesson plans. </a:t>
            </a:r>
            <a:endParaRPr lang="en-US" dirty="0" smtClean="0"/>
          </a:p>
          <a:p>
            <a:pPr>
              <a:defRPr/>
            </a:pPr>
            <a:endParaRPr lang="en-US" dirty="0"/>
          </a:p>
          <a:p>
            <a:pPr>
              <a:defRPr/>
            </a:pPr>
            <a:r>
              <a:rPr lang="en-US" dirty="0"/>
              <a:t>The notes that accompany each slide suggest comments and additional explanations you might choose to share, cued by the text on each </a:t>
            </a:r>
            <a:r>
              <a:rPr lang="en-US" dirty="0" smtClean="0"/>
              <a:t>slide.</a:t>
            </a:r>
            <a:endParaRPr lang="en-US" altLang="en-US" dirty="0" smtClean="0">
              <a:latin typeface="Arial" pitchFamily="34" charset="0"/>
              <a:ea typeface="ＭＳ Ｐゴシック" pitchFamily="34" charset="-128"/>
            </a:endParaRPr>
          </a:p>
        </p:txBody>
      </p:sp>
      <p:sp>
        <p:nvSpPr>
          <p:cNvPr id="2560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FF3F410-DA7D-4E58-A92B-760637C9ECE1}" type="slidenum">
              <a:rPr lang="en-GB" altLang="en-US" sz="1300" smtClean="0"/>
              <a:pPr eaLnBrk="1" hangingPunct="1">
                <a:defRPr/>
              </a:pPr>
              <a:t>1</a:t>
            </a:fld>
            <a:endParaRPr lang="en-GB" altLang="en-US" sz="1300" smtClean="0"/>
          </a:p>
        </p:txBody>
      </p:sp>
      <p:sp>
        <p:nvSpPr>
          <p:cNvPr id="5" name="Slide Image Placeholder 1"/>
          <p:cNvSpPr txBox="1">
            <a:spLocks noRot="1" noChangeAspect="1"/>
          </p:cNvSpPr>
          <p:nvPr/>
        </p:nvSpPr>
        <p:spPr bwMode="auto">
          <a:xfrm>
            <a:off x="1200944" y="68776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1747" name="Notes Placeholder 2"/>
          <p:cNvSpPr>
            <a:spLocks noGrp="1"/>
          </p:cNvSpPr>
          <p:nvPr>
            <p:ph type="body" idx="1"/>
          </p:nvPr>
        </p:nvSpPr>
        <p:spPr>
          <a:noFill/>
        </p:spPr>
        <p:txBody>
          <a:bodyPr/>
          <a:lstStyle/>
          <a:p>
            <a:r>
              <a:rPr lang="en-US" altLang="en-US" smtClean="0">
                <a:ea typeface="ＭＳ Ｐゴシック" pitchFamily="34" charset="-128"/>
              </a:rPr>
              <a:t>This slide contains two animations that will begin to play automatically, one after the other and continue to loop until the slide is changed.  The top video shows how circles of light mix and blend into the various colors.  The bottom video starts after one cycle of the top video plays.  </a:t>
            </a:r>
          </a:p>
          <a:p>
            <a:endParaRPr lang="en-US" altLang="en-US" smtClean="0">
              <a:ea typeface="ＭＳ Ｐゴシック" pitchFamily="34" charset="-128"/>
            </a:endParaRPr>
          </a:p>
          <a:p>
            <a:r>
              <a:rPr lang="en-US" altLang="en-US" smtClean="0">
                <a:ea typeface="ＭＳ Ｐゴシック" pitchFamily="34" charset="-128"/>
              </a:rPr>
              <a:t>Allow students some time to watch how the colors mix, and the differences between the two systems.  Have students focus on the red and green colors of light and how they form yellow as they intersect.  Then shift their attention to another combination.  Play the videos until they get a solid idea how additive and subtractive mixing works.  </a:t>
            </a:r>
          </a:p>
          <a:p>
            <a:endParaRPr lang="en-US" altLang="en-US" smtClean="0">
              <a:ea typeface="ＭＳ Ｐゴシック" pitchFamily="34" charset="-128"/>
            </a:endParaRPr>
          </a:p>
        </p:txBody>
      </p:sp>
      <p:sp>
        <p:nvSpPr>
          <p:cNvPr id="31748" name="Slide Number Placeholder 3"/>
          <p:cNvSpPr>
            <a:spLocks noGrp="1"/>
          </p:cNvSpPr>
          <p:nvPr>
            <p:ph type="sldNum" sz="quarter" idx="5"/>
          </p:nvPr>
        </p:nvSpPr>
        <p:spPr>
          <a:noFill/>
          <a:ln>
            <a:miter lim="800000"/>
            <a:headEnd/>
            <a:tailEnd/>
          </a:ln>
        </p:spPr>
        <p:txBody>
          <a:bodyPr/>
          <a:lstStyle/>
          <a:p>
            <a:fld id="{66F259CA-2815-41DA-B5F4-A604BBC4AB01}" type="slidenum">
              <a:rPr lang="en-GB" altLang="en-US" smtClean="0">
                <a:latin typeface="Arial" charset="0"/>
              </a:rPr>
              <a:pPr/>
              <a:t>10</a:t>
            </a:fld>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1" name="Notes Placeholder 2"/>
          <p:cNvSpPr>
            <a:spLocks noGrp="1"/>
          </p:cNvSpPr>
          <p:nvPr>
            <p:ph type="body" idx="1"/>
          </p:nvPr>
        </p:nvSpPr>
        <p:spPr>
          <a:noFill/>
        </p:spPr>
        <p:txBody>
          <a:bodyPr/>
          <a:lstStyle/>
          <a:p>
            <a:r>
              <a:rPr lang="en-US" altLang="en-US" smtClean="0">
                <a:ea typeface="ＭＳ Ｐゴシック" pitchFamily="34" charset="-128"/>
              </a:rPr>
              <a:t>This chemistry gets complex very quickly, but don’t let the chemical structures overly complicate the explanation of how pigments work.  The basic message is that there are many colored substances that can be used as pigments or dyes based on their fundamental chemical structure.  If you have an advanced audience you could go so far as to talk about how the arrangement of the atoms and their bonds affects the way photons are absorbed by electrons in the bonds.  If visible light falls on a section of a molecule and electrons absorb the energy, they can be elevated to an excited state.  The remaining light is not absorbed and is reflected, leading to the perceived color of the pigment. </a:t>
            </a:r>
          </a:p>
          <a:p>
            <a:endParaRPr lang="en-US" altLang="en-US" smtClean="0">
              <a:ea typeface="ＭＳ Ｐゴシック" pitchFamily="34" charset="-128"/>
            </a:endParaRPr>
          </a:p>
          <a:p>
            <a:r>
              <a:rPr lang="en-US" altLang="en-US" smtClean="0">
                <a:ea typeface="ＭＳ Ｐゴシック" pitchFamily="34" charset="-128"/>
              </a:rPr>
              <a:t>The next few slides have some examples of some of the specific chemical compounds that are involved in paints, fall colors and fireworks.  You may have other examples that you would like to share or present. </a:t>
            </a:r>
          </a:p>
        </p:txBody>
      </p:sp>
      <p:sp>
        <p:nvSpPr>
          <p:cNvPr id="32772" name="Slide Number Placeholder 3"/>
          <p:cNvSpPr>
            <a:spLocks noGrp="1"/>
          </p:cNvSpPr>
          <p:nvPr>
            <p:ph type="sldNum" sz="quarter" idx="5"/>
          </p:nvPr>
        </p:nvSpPr>
        <p:spPr>
          <a:noFill/>
          <a:ln>
            <a:miter lim="800000"/>
            <a:headEnd/>
            <a:tailEnd/>
          </a:ln>
        </p:spPr>
        <p:txBody>
          <a:bodyPr/>
          <a:lstStyle/>
          <a:p>
            <a:fld id="{B8C6A16E-BB9E-4E22-8DE3-BA7017D1A1DA}" type="slidenum">
              <a:rPr lang="en-GB" altLang="en-US" smtClean="0">
                <a:latin typeface="Arial" charset="0"/>
              </a:rPr>
              <a:pPr/>
              <a:t>11</a:t>
            </a:fld>
            <a:endParaRPr lang="en-GB"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r>
              <a:rPr lang="en-US" altLang="en-US" smtClean="0">
                <a:ea typeface="ＭＳ Ｐゴシック" pitchFamily="34" charset="-128"/>
              </a:rPr>
              <a:t>Once again, this slide may be too complicated for a young audience, but you could focus on a couple of simple examples if that is the case.  For example, carbon black is just soot or charcoal, which most kids should be familiar with.  The carbon is made into paint by adding a binder which supports the color in a homogenous mixture and helps the color adhere to the painted surface after drying. Refer to the article on Natural Dyes and Pigments by V.M. Norwood in the 2015 edition of Celebrating Chemistry. </a:t>
            </a:r>
          </a:p>
        </p:txBody>
      </p:sp>
      <p:sp>
        <p:nvSpPr>
          <p:cNvPr id="33796" name="Slide Number Placeholder 3"/>
          <p:cNvSpPr>
            <a:spLocks noGrp="1"/>
          </p:cNvSpPr>
          <p:nvPr>
            <p:ph type="sldNum" sz="quarter" idx="5"/>
          </p:nvPr>
        </p:nvSpPr>
        <p:spPr>
          <a:noFill/>
          <a:ln>
            <a:miter lim="800000"/>
            <a:headEnd/>
            <a:tailEnd/>
          </a:ln>
        </p:spPr>
        <p:txBody>
          <a:bodyPr/>
          <a:lstStyle/>
          <a:p>
            <a:fld id="{C0AFA5B4-F240-459D-836E-3156065A5CDA}" type="slidenum">
              <a:rPr lang="en-GB" altLang="en-US" smtClean="0">
                <a:latin typeface="Arial" charset="0"/>
              </a:rPr>
              <a:pPr/>
              <a:t>12</a:t>
            </a:fld>
            <a:endParaRPr lang="en-GB"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noFill/>
        </p:spPr>
        <p:txBody>
          <a:bodyPr/>
          <a:lstStyle/>
          <a:p>
            <a:r>
              <a:rPr lang="en-US" altLang="en-US" smtClean="0">
                <a:ea typeface="ＭＳ Ｐゴシック" pitchFamily="34" charset="-128"/>
              </a:rPr>
              <a:t>These examples come from nature, and students will likely be familiar with the fall colors that appear in trees and shrubs.  Again, the chemistry is complex, but the basic lesson is that certain molecules in the plant are responsible for the various colors.  Different chemical structures give different colors.  </a:t>
            </a:r>
          </a:p>
        </p:txBody>
      </p:sp>
      <p:sp>
        <p:nvSpPr>
          <p:cNvPr id="34820" name="Slide Number Placeholder 3"/>
          <p:cNvSpPr>
            <a:spLocks noGrp="1"/>
          </p:cNvSpPr>
          <p:nvPr>
            <p:ph type="sldNum" sz="quarter" idx="5"/>
          </p:nvPr>
        </p:nvSpPr>
        <p:spPr>
          <a:noFill/>
          <a:ln>
            <a:miter lim="800000"/>
            <a:headEnd/>
            <a:tailEnd/>
          </a:ln>
        </p:spPr>
        <p:txBody>
          <a:bodyPr/>
          <a:lstStyle/>
          <a:p>
            <a:fld id="{36CCB876-1DB5-4449-A281-A0F71DCFE854}" type="slidenum">
              <a:rPr lang="en-GB" altLang="en-US" smtClean="0">
                <a:latin typeface="Arial" charset="0"/>
              </a:rPr>
              <a:pPr/>
              <a:t>13</a:t>
            </a:fld>
            <a:endParaRPr lang="en-GB"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3" name="Notes Placeholder 2"/>
          <p:cNvSpPr>
            <a:spLocks noGrp="1"/>
          </p:cNvSpPr>
          <p:nvPr>
            <p:ph type="body" idx="1"/>
          </p:nvPr>
        </p:nvSpPr>
        <p:spPr>
          <a:noFill/>
        </p:spPr>
        <p:txBody>
          <a:bodyPr/>
          <a:lstStyle/>
          <a:p>
            <a:r>
              <a:rPr lang="en-US" altLang="en-US" smtClean="0">
                <a:ea typeface="ＭＳ Ｐゴシック" pitchFamily="34" charset="-128"/>
              </a:rPr>
              <a:t>This is a different type of example of color, but still a familiar case for most students.  In this case it is not a matter of pigments, but of light that is emitted from excited atoms, mostly from transition metals.  There is an excellent article on fireworks by Al Hazari in the the 2015 edition of Celebrating Chemistry that provides more information on how fireworks work. </a:t>
            </a:r>
          </a:p>
        </p:txBody>
      </p:sp>
      <p:sp>
        <p:nvSpPr>
          <p:cNvPr id="35844" name="Slide Number Placeholder 3"/>
          <p:cNvSpPr>
            <a:spLocks noGrp="1"/>
          </p:cNvSpPr>
          <p:nvPr>
            <p:ph type="sldNum" sz="quarter" idx="5"/>
          </p:nvPr>
        </p:nvSpPr>
        <p:spPr>
          <a:noFill/>
          <a:ln>
            <a:miter lim="800000"/>
            <a:headEnd/>
            <a:tailEnd/>
          </a:ln>
        </p:spPr>
        <p:txBody>
          <a:bodyPr/>
          <a:lstStyle/>
          <a:p>
            <a:fld id="{AC50C96E-BE11-4451-9E3B-0B49CA631056}" type="slidenum">
              <a:rPr lang="en-GB" altLang="en-US" smtClean="0">
                <a:latin typeface="Arial" charset="0"/>
              </a:rPr>
              <a:pPr/>
              <a:t>14</a:t>
            </a:fld>
            <a:endParaRPr lang="en-GB"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686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a:noFill/>
          <a:ln>
            <a:miter lim="800000"/>
            <a:headEnd/>
            <a:tailEnd/>
          </a:ln>
        </p:spPr>
        <p:txBody>
          <a:bodyPr/>
          <a:lstStyle/>
          <a:p>
            <a:fld id="{C0DEAD5A-4CA1-4768-A760-247A3B5BC970}" type="slidenum">
              <a:rPr lang="en-GB" altLang="en-US" smtClean="0">
                <a:latin typeface="Arial" charset="0"/>
              </a:rPr>
              <a:pPr/>
              <a:t>15</a:t>
            </a:fld>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This slide can serve as an opportunity to set some basic definitions and lay out the connection between color and chemistry.  Students may have misconceptions about the study of chemistry and think it only has to do with ‘blowing things up” or that chemicals are only the bad things that poison, as opposed to “natural” or “chemical free” substances</a:t>
            </a:r>
            <a:r>
              <a:rPr lang="en-US" dirty="0" smtClean="0"/>
              <a:t>.</a:t>
            </a:r>
          </a:p>
          <a:p>
            <a:pPr>
              <a:defRPr/>
            </a:pPr>
            <a:r>
              <a:rPr lang="en-US" dirty="0" smtClean="0"/>
              <a:t>  </a:t>
            </a:r>
            <a:endParaRPr lang="en-US" dirty="0"/>
          </a:p>
          <a:p>
            <a:pPr>
              <a:defRPr/>
            </a:pPr>
            <a:r>
              <a:rPr lang="en-US" dirty="0"/>
              <a:t>All students will have an operational definition of color, but may not be able to put it in formal terms.  These points need not be belabored, and it would be good to get to the next slide after a short introduction. </a:t>
            </a:r>
          </a:p>
          <a:p>
            <a:pPr eaLnBrk="1" hangingPunct="1">
              <a:spcBef>
                <a:spcPct val="0"/>
              </a:spcBef>
              <a:defRPr/>
            </a:pPr>
            <a:endParaRPr lang="en-US" altLang="en-US" dirty="0" smtClean="0">
              <a:latin typeface="Calibri" pitchFamily="34" charset="0"/>
              <a:ea typeface="ＭＳ Ｐゴシック" pitchFamily="34" charset="-128"/>
            </a:endParaRPr>
          </a:p>
        </p:txBody>
      </p:sp>
      <p:sp>
        <p:nvSpPr>
          <p:cNvPr id="26628"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AD496E3-8268-4A73-B0D1-0C549E534AD8}" type="slidenum">
              <a:rPr lang="en-US" altLang="en-US" sz="1300" smtClean="0">
                <a:latin typeface="Calibri" pitchFamily="34" charset="0"/>
              </a:rPr>
              <a:pPr eaLnBrk="1" hangingPunct="1">
                <a:defRPr/>
              </a:pPr>
              <a:t>2</a:t>
            </a:fld>
            <a:endParaRPr lang="en-US" altLang="en-US" sz="13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A key point here is that color depends on light.  It is likely that students will not have this concept as part of their operational definition of color.  A large part of our understanding of color is based on our understanding of light.  </a:t>
            </a:r>
          </a:p>
          <a:p>
            <a:pPr>
              <a:defRPr/>
            </a:pPr>
            <a:endParaRPr lang="en-US" dirty="0">
              <a:latin typeface="Calibri" charset="0"/>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2DABDBB-FFEA-4F78-BD3F-6A603D293865}" type="slidenum">
              <a:rPr lang="en-GB" altLang="en-US" sz="1300" smtClean="0"/>
              <a:pPr eaLnBrk="1" hangingPunct="1">
                <a:defRPr/>
              </a:pPr>
              <a:t>3</a:t>
            </a:fld>
            <a:endParaRPr lang="en-GB"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3" name="Notes Placeholder 2"/>
          <p:cNvSpPr>
            <a:spLocks noGrp="1"/>
          </p:cNvSpPr>
          <p:nvPr>
            <p:ph type="body" idx="1"/>
          </p:nvPr>
        </p:nvSpPr>
        <p:spPr>
          <a:noFill/>
        </p:spPr>
        <p:txBody>
          <a:bodyPr/>
          <a:lstStyle/>
          <a:p>
            <a:endParaRPr lang="en-US" altLang="en-US" smtClean="0">
              <a:ea typeface="ＭＳ Ｐゴシック" pitchFamily="34" charset="-128"/>
            </a:endParaRPr>
          </a:p>
          <a:p>
            <a:r>
              <a:rPr lang="en-US" altLang="en-US" smtClean="0">
                <a:ea typeface="ＭＳ Ｐゴシック" pitchFamily="34" charset="-128"/>
              </a:rPr>
              <a:t>Explain frequency and wavelength. Light is most commonly described by these two measures.  It should be easy for students to identify these two characteristics and you can point out they are interrelated.  As the waves get more frequent, they get closer together. Use a comparison to the waves on a pond.  When a stone is thrown into calm water it makes waves that spread over the surface.  In water it would be easy to count the number of waves that pass by a point and to measure the distance between their crests.  With light it is more difficult and we must rely on instruments to measure the wavelength and frequency.  The wavelength of light is very small, only a few hundred nanometers (10</a:t>
            </a:r>
            <a:r>
              <a:rPr lang="en-US" altLang="en-US" baseline="30000" smtClean="0">
                <a:ea typeface="ＭＳ Ｐゴシック" pitchFamily="34" charset="-128"/>
              </a:rPr>
              <a:t>-9</a:t>
            </a:r>
            <a:r>
              <a:rPr lang="en-US" altLang="en-US" smtClean="0">
                <a:ea typeface="ＭＳ Ｐゴシック" pitchFamily="34" charset="-128"/>
              </a:rPr>
              <a:t> meters) and frequency in the hundreds of terahertz (10</a:t>
            </a:r>
            <a:r>
              <a:rPr lang="en-US" altLang="en-US" baseline="30000" smtClean="0">
                <a:ea typeface="ＭＳ Ｐゴシック" pitchFamily="34" charset="-128"/>
              </a:rPr>
              <a:t>12</a:t>
            </a:r>
            <a:r>
              <a:rPr lang="en-US" altLang="en-US" smtClean="0">
                <a:ea typeface="ＭＳ Ｐゴシック" pitchFamily="34" charset="-128"/>
              </a:rPr>
              <a:t> cycles per second).</a:t>
            </a:r>
          </a:p>
        </p:txBody>
      </p:sp>
      <p:sp>
        <p:nvSpPr>
          <p:cNvPr id="25604" name="Slide Number Placeholder 3"/>
          <p:cNvSpPr>
            <a:spLocks noGrp="1"/>
          </p:cNvSpPr>
          <p:nvPr>
            <p:ph type="sldNum" sz="quarter" idx="5"/>
          </p:nvPr>
        </p:nvSpPr>
        <p:spPr>
          <a:noFill/>
          <a:ln>
            <a:miter lim="800000"/>
            <a:headEnd/>
            <a:tailEnd/>
          </a:ln>
        </p:spPr>
        <p:txBody>
          <a:bodyPr/>
          <a:lstStyle/>
          <a:p>
            <a:fld id="{1EE03444-17F3-4C85-A667-2C4EEFBEC396}" type="slidenum">
              <a:rPr lang="en-GB" altLang="en-US" smtClean="0">
                <a:latin typeface="Arial" charset="0"/>
              </a:rPr>
              <a:pPr/>
              <a:t>4</a:t>
            </a:fld>
            <a:endParaRPr lang="en-GB"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a:noFill/>
        </p:spPr>
        <p:txBody>
          <a:bodyPr/>
          <a:lstStyle/>
          <a:p>
            <a:r>
              <a:rPr lang="en-US" altLang="en-US" smtClean="0">
                <a:ea typeface="ＭＳ Ｐゴシック" pitchFamily="34" charset="-128"/>
              </a:rPr>
              <a:t>Visible light is only a small part of the electromagnetic spectrum, and it is the only part of the spectrum our eyes can detect.  We can perceive infrared radiation as heat and our skin is sensitive to ultraviolet wavelengths.  The world would look much different to us if we had more (or fewer) types of receptors.   Other animals have different kinds of vision. For example, birds have four types of cones and can see ultraviolet.  Dogs have only two types of cones and cannot see green. </a:t>
            </a:r>
          </a:p>
          <a:p>
            <a:endParaRPr lang="en-US" altLang="en-US" smtClean="0">
              <a:ea typeface="ＭＳ Ｐゴシック" pitchFamily="34" charset="-128"/>
            </a:endParaRPr>
          </a:p>
          <a:p>
            <a:r>
              <a:rPr lang="en-US" altLang="en-US" smtClean="0">
                <a:ea typeface="ＭＳ Ｐゴシック" pitchFamily="34" charset="-128"/>
              </a:rPr>
              <a:t>Some people are color blind, which means they may not be able to detect one or more of the primary colors of light. This is due to a sex-linked trait that is inherited.  </a:t>
            </a:r>
          </a:p>
        </p:txBody>
      </p:sp>
      <p:sp>
        <p:nvSpPr>
          <p:cNvPr id="26628" name="Slide Number Placeholder 3"/>
          <p:cNvSpPr>
            <a:spLocks noGrp="1"/>
          </p:cNvSpPr>
          <p:nvPr>
            <p:ph type="sldNum" sz="quarter" idx="5"/>
          </p:nvPr>
        </p:nvSpPr>
        <p:spPr>
          <a:noFill/>
          <a:ln>
            <a:miter lim="800000"/>
            <a:headEnd/>
            <a:tailEnd/>
          </a:ln>
        </p:spPr>
        <p:txBody>
          <a:bodyPr/>
          <a:lstStyle/>
          <a:p>
            <a:fld id="{CCAC49F0-68B4-484A-A339-376E8C9515E2}" type="slidenum">
              <a:rPr lang="en-GB" altLang="en-US" smtClean="0">
                <a:latin typeface="Arial" charset="0"/>
              </a:rPr>
              <a:pPr/>
              <a:t>5</a:t>
            </a:fld>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A glass prism reveals the make-up of white light by separating it into the component colors.  Another prism can be used to recombine the colors into white light.  Prisms work by refracting (bending) the various colors of light at different angles, based on their energy.  </a:t>
            </a:r>
            <a:endParaRPr lang="en-US" dirty="0" smtClean="0"/>
          </a:p>
          <a:p>
            <a:pPr>
              <a:defRPr/>
            </a:pPr>
            <a:endParaRPr lang="en-US" dirty="0"/>
          </a:p>
          <a:p>
            <a:pPr>
              <a:defRPr/>
            </a:pPr>
            <a:r>
              <a:rPr lang="en-US" dirty="0"/>
              <a:t>Isaac Newton used prisms such as this one to make many groundbreaking discoveries about the nature of light and color. </a:t>
            </a:r>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EE71503-92C0-43BC-8516-818759EE0A1E}" type="slidenum">
              <a:rPr lang="en-GB" altLang="en-US" sz="1300" smtClean="0"/>
              <a:pPr eaLnBrk="1" hangingPunct="1">
                <a:defRPr/>
              </a:pPr>
              <a:t>6</a:t>
            </a:fld>
            <a:endParaRPr lang="en-GB"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This graphic explains the main concept of how color works.  As light strikes an object, some of the colors are absorbed and others are reflected.  Our eyes see the reflected light and interpret it as color.  This means that the kind of light we see depends on the kind of light that strikes the object.  If we shine a blue light on a red apple it just makes the apple look dark, because there is no red light to reflect.  </a:t>
            </a:r>
            <a:endParaRPr lang="en-US" dirty="0" smtClean="0"/>
          </a:p>
          <a:p>
            <a:pPr>
              <a:defRPr/>
            </a:pPr>
            <a:endParaRPr lang="en-US" dirty="0"/>
          </a:p>
          <a:p>
            <a:pPr>
              <a:defRPr/>
            </a:pPr>
            <a:r>
              <a:rPr lang="en-US" dirty="0"/>
              <a:t>There is another class of color that we see that is not shown here.  Sometimes objects emit light, such as heated metal, fireworks, light bulbs and so on.  In that case the color is determined by the amount of energy involved in the release of the photons of light. </a:t>
            </a:r>
          </a:p>
          <a:p>
            <a:pPr>
              <a:defRPr/>
            </a:pPr>
            <a:endParaRPr lang="en-US" altLang="en-US" dirty="0" smtClean="0">
              <a:latin typeface="Arial" pitchFamily="34" charset="0"/>
              <a:ea typeface="ＭＳ Ｐゴシック" pitchFamily="34" charset="-128"/>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05E18B6-0BC3-46E0-9F7D-A4C937BC028B}" type="slidenum">
              <a:rPr lang="en-GB" altLang="en-US" sz="1300" smtClean="0"/>
              <a:pPr eaLnBrk="1" hangingPunct="1">
                <a:defRPr/>
              </a:pPr>
              <a:t>7</a:t>
            </a:fld>
            <a:endParaRPr lang="en-GB"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r>
              <a:rPr lang="en-US" altLang="en-US" smtClean="0">
                <a:ea typeface="ＭＳ Ｐゴシック" pitchFamily="34" charset="-128"/>
              </a:rPr>
              <a:t>When our eyes are stimulated by both red and green light, our brain interprets the melded signals as yellow.  By the same mechanism, when blue, green and red light stimulates all three kinds of cones at the same time, our brain processes this as white light.  To a great extent, color only exists in our brain!</a:t>
            </a:r>
          </a:p>
        </p:txBody>
      </p:sp>
      <p:sp>
        <p:nvSpPr>
          <p:cNvPr id="29700" name="Slide Number Placeholder 3"/>
          <p:cNvSpPr>
            <a:spLocks noGrp="1"/>
          </p:cNvSpPr>
          <p:nvPr>
            <p:ph type="sldNum" sz="quarter" idx="5"/>
          </p:nvPr>
        </p:nvSpPr>
        <p:spPr>
          <a:noFill/>
          <a:ln>
            <a:miter lim="800000"/>
            <a:headEnd/>
            <a:tailEnd/>
          </a:ln>
        </p:spPr>
        <p:txBody>
          <a:bodyPr/>
          <a:lstStyle/>
          <a:p>
            <a:fld id="{ABB890F3-9D8B-47AD-8742-E43912491780}" type="slidenum">
              <a:rPr lang="en-GB" altLang="en-US" smtClean="0">
                <a:latin typeface="Arial" charset="0"/>
              </a:rPr>
              <a:pPr/>
              <a:t>8</a:t>
            </a:fld>
            <a:endParaRPr lang="en-GB"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3" name="Notes Placeholder 2"/>
          <p:cNvSpPr>
            <a:spLocks noGrp="1"/>
          </p:cNvSpPr>
          <p:nvPr>
            <p:ph type="body" idx="1"/>
          </p:nvPr>
        </p:nvSpPr>
        <p:spPr>
          <a:noFill/>
        </p:spPr>
        <p:txBody>
          <a:bodyPr/>
          <a:lstStyle/>
          <a:p>
            <a:r>
              <a:rPr lang="en-US" altLang="en-US" smtClean="0">
                <a:ea typeface="ＭＳ Ｐゴシック" pitchFamily="34" charset="-128"/>
              </a:rPr>
              <a:t>The color of objects is based on their chemical structure and the coloring agents they contain called pigments.  Pigments selectively attract or reflect the various parts of the visible spectrum.  Any light that is absorbed is ‘subtracted’ from the mix and what we see is the result.  </a:t>
            </a:r>
          </a:p>
        </p:txBody>
      </p:sp>
      <p:sp>
        <p:nvSpPr>
          <p:cNvPr id="30724" name="Slide Number Placeholder 3"/>
          <p:cNvSpPr>
            <a:spLocks noGrp="1"/>
          </p:cNvSpPr>
          <p:nvPr>
            <p:ph type="sldNum" sz="quarter" idx="5"/>
          </p:nvPr>
        </p:nvSpPr>
        <p:spPr>
          <a:noFill/>
          <a:ln>
            <a:miter lim="800000"/>
            <a:headEnd/>
            <a:tailEnd/>
          </a:ln>
        </p:spPr>
        <p:txBody>
          <a:bodyPr/>
          <a:lstStyle/>
          <a:p>
            <a:fld id="{DBE1E6D9-8954-40A2-8B51-1C54DB0B7B83}" type="slidenum">
              <a:rPr lang="en-GB" altLang="en-US" smtClean="0">
                <a:latin typeface="Arial" charset="0"/>
              </a:rPr>
              <a:pPr/>
              <a:t>9</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cs typeface="ＭＳ Ｐゴシック" charset="0"/>
            </a:endParaRPr>
          </a:p>
        </p:txBody>
      </p:sp>
      <p:pic>
        <p:nvPicPr>
          <p:cNvPr id="7" name="Picture 12" descr="ACS_Chemistry_for_Life_CMYK_Logo"/>
          <p:cNvPicPr>
            <a:picLocks noChangeAspect="1" noChangeArrowheads="1"/>
          </p:cNvPicPr>
          <p:nvPr userDrawn="1"/>
        </p:nvPicPr>
        <p:blipFill>
          <a:blip r:embed="rId2" cstate="print"/>
          <a:srcRect/>
          <a:stretch>
            <a:fillRect/>
          </a:stretch>
        </p:blipFill>
        <p:spPr bwMode="auto">
          <a:xfrm>
            <a:off x="6877050" y="1325563"/>
            <a:ext cx="1847850" cy="590550"/>
          </a:xfrm>
          <a:prstGeom prst="rect">
            <a:avLst/>
          </a:prstGeom>
          <a:noFill/>
          <a:ln w="9525">
            <a:noFill/>
            <a:miter lim="800000"/>
            <a:headEnd/>
            <a:tailEnd/>
          </a:ln>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54A6"/>
                </a:solidFill>
              </a:defRPr>
            </a:lvl1pPr>
          </a:lstStyle>
          <a:p>
            <a:pPr>
              <a:defRPr/>
            </a:pPr>
            <a:r>
              <a:rPr lang="en-GB"/>
              <a:t>American Chemical Society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68A6E65C-F4CB-46F5-841B-B4AC7A3D2DC3}"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6C3D28AF-7E78-4A04-B252-777B5512E146}"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355988E-E483-4B34-959F-FDF602E77680}"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06DA5167-D196-4578-8F4E-28D76CB3EA94}"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B6A1446E-EAB0-4327-9645-EF622447B853}"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FC4A4AE6-360F-4965-86F2-A07326B91E04}"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3A064E1C-BEB0-458B-A033-17BD79602A22}" type="slidenum">
              <a:rPr lang="en-GB" altLang="en-US"/>
              <a:pPr>
                <a:defRPr/>
              </a:pPr>
              <a:t>‹#›</a:t>
            </a:fld>
            <a:endParaRPr lang="en-GB" altLang="en-US"/>
          </a:p>
        </p:txBody>
      </p:sp>
      <p:sp>
        <p:nvSpPr>
          <p:cNvPr id="8"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4F64DB1B-E461-40A2-88C7-2FAC9F4E85AE}" type="slidenum">
              <a:rPr lang="en-GB" altLang="en-US"/>
              <a:pPr>
                <a:defRPr/>
              </a:pPr>
              <a:t>‹#›</a:t>
            </a:fld>
            <a:endParaRPr lang="en-GB" altLang="en-US"/>
          </a:p>
        </p:txBody>
      </p:sp>
      <p:sp>
        <p:nvSpPr>
          <p:cNvPr id="4"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9C9E2EB2-05E0-4E36-B2C0-F8C4EA1E2C63}" type="slidenum">
              <a:rPr lang="en-GB" altLang="en-US"/>
              <a:pPr>
                <a:defRPr/>
              </a:pPr>
              <a:t>‹#›</a:t>
            </a:fld>
            <a:endParaRPr lang="en-GB" altLang="en-US"/>
          </a:p>
        </p:txBody>
      </p:sp>
      <p:sp>
        <p:nvSpPr>
          <p:cNvPr id="3"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5E878BC-0EB9-42F1-A840-A8658000F3CD}"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DC357FEC-B225-4943-B865-FF86881B9C9E}" type="slidenum">
              <a:rPr lang="en-GB" altLang="en-US"/>
              <a:pPr>
                <a:defRPr/>
              </a:pPr>
              <a:t>‹#›</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125B774C-061A-48BC-8A7E-BC0B2CDF37DD}"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DC869C2-CDFE-4257-8B50-37C63B41E17B}"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C7EA48D-B7AB-49CC-9384-896687EA62E9}"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B6E30240-2D05-41B8-AE9B-AF23C3A73F24}" type="slidenum">
              <a:rPr lang="en-GB" altLang="en-US"/>
              <a:pPr>
                <a:defRPr/>
              </a:pPr>
              <a:t>‹#›</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CF190D07-B10C-4899-BFDA-B799CB7EDB8D}" type="slidenum">
              <a:rPr lang="en-GB" altLang="en-US"/>
              <a:pPr>
                <a:defRPr/>
              </a:pPr>
              <a:t>‹#›</a:t>
            </a:fld>
            <a:endParaRPr lang="en-GB"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20F4885D-0483-4C93-85A7-1BF9677E4B85}"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41183864-D787-4704-8FB2-FC7E9BF24A4D}"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4F9DC1FE-0114-424B-B3ED-C6C00FE7CC80}"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BC7B52C-9E37-444E-B89A-2EFB3DEA3B6E}"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107C6BDE-B302-4ACD-9E2C-921AFABC8FBA}"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latin typeface="Arial" charset="0"/>
                <a:ea typeface="+mn-ea"/>
                <a:cs typeface="+mn-cs"/>
              </a:defRPr>
            </a:lvl1pPr>
          </a:lstStyle>
          <a:p>
            <a:pPr>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latin typeface="Arial" pitchFamily="34" charset="0"/>
              </a:defRPr>
            </a:lvl1pPr>
          </a:lstStyle>
          <a:p>
            <a:pPr>
              <a:defRPr/>
            </a:pPr>
            <a:fld id="{08CFCDF0-083F-40F5-B64D-AEAFFBC4A4D7}" type="slidenum">
              <a:rPr lang="en-GB" altLang="en-US"/>
              <a:pPr>
                <a:defRPr/>
              </a:pPr>
              <a:t>‹#›</a:t>
            </a:fld>
            <a:endParaRPr lang="en-GB" altLang="en-US"/>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cs typeface="ＭＳ Ｐゴシック" charset="0"/>
            </a:endParaRPr>
          </a:p>
        </p:txBody>
      </p:sp>
      <p:pic>
        <p:nvPicPr>
          <p:cNvPr id="1033" name="Picture 19" descr="ACS_Chemistry_for_Life_CMYK_Logo"/>
          <p:cNvPicPr>
            <a:picLocks noChangeAspect="1" noChangeArrowheads="1"/>
          </p:cNvPicPr>
          <p:nvPr userDrawn="1"/>
        </p:nvPicPr>
        <p:blipFill>
          <a:blip r:embed="rId13" cstate="print"/>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10"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ＭＳ Ｐゴシック" charset="0"/>
          <a:cs typeface="ＭＳ Ｐゴシック" charset="0"/>
        </a:defRPr>
      </a:lvl1pPr>
      <a:lvl2pPr marL="742950" indent="-285750" algn="l" rtl="0" eaLnBrk="0" fontAlgn="base" hangingPunct="0">
        <a:spcBef>
          <a:spcPct val="10000"/>
        </a:spcBef>
        <a:spcAft>
          <a:spcPct val="40000"/>
        </a:spcAft>
        <a:buChar char="–"/>
        <a:defRPr sz="1600">
          <a:solidFill>
            <a:srgbClr val="0039A6"/>
          </a:solidFill>
          <a:latin typeface="+mn-lt"/>
          <a:ea typeface="ＭＳ Ｐゴシック" charset="0"/>
        </a:defRPr>
      </a:lvl2pPr>
      <a:lvl3pPr marL="1143000" indent="-228600" algn="l" rtl="0" eaLnBrk="0" fontAlgn="base" hangingPunct="0">
        <a:spcBef>
          <a:spcPct val="10000"/>
        </a:spcBef>
        <a:spcAft>
          <a:spcPct val="40000"/>
        </a:spcAft>
        <a:buChar char="•"/>
        <a:defRPr sz="1400">
          <a:solidFill>
            <a:srgbClr val="0039A6"/>
          </a:solidFill>
          <a:latin typeface="+mn-lt"/>
          <a:ea typeface="ＭＳ Ｐゴシック" charset="0"/>
        </a:defRPr>
      </a:lvl3pPr>
      <a:lvl4pPr marL="1600200" indent="-228600" algn="l" rtl="0" eaLnBrk="0" fontAlgn="base" hangingPunct="0">
        <a:spcBef>
          <a:spcPct val="10000"/>
        </a:spcBef>
        <a:spcAft>
          <a:spcPct val="40000"/>
        </a:spcAft>
        <a:buChar char="–"/>
        <a:defRPr sz="1200">
          <a:solidFill>
            <a:srgbClr val="0039A6"/>
          </a:solidFill>
          <a:latin typeface="+mn-lt"/>
          <a:ea typeface="ＭＳ Ｐゴシック" charset="0"/>
        </a:defRPr>
      </a:lvl4pPr>
      <a:lvl5pPr marL="2057400" indent="-228600" algn="l" rtl="0" eaLnBrk="0" fontAlgn="base" hangingPunct="0">
        <a:spcBef>
          <a:spcPct val="10000"/>
        </a:spcBef>
        <a:spcAft>
          <a:spcPct val="40000"/>
        </a:spcAft>
        <a:buChar char="»"/>
        <a:defRPr sz="1000">
          <a:solidFill>
            <a:srgbClr val="0039A6"/>
          </a:solidFill>
          <a:latin typeface="+mn-lt"/>
          <a:ea typeface="ＭＳ Ｐゴシック" charset="0"/>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chemeClr val="bg1"/>
                </a:solidFill>
                <a:latin typeface="Arial" pitchFamily="34" charset="0"/>
              </a:defRPr>
            </a:lvl1pPr>
          </a:lstStyle>
          <a:p>
            <a:pPr>
              <a:defRPr/>
            </a:pPr>
            <a:fld id="{5D2EFF90-B011-45C5-88B8-6840C5805932}" type="slidenum">
              <a:rPr lang="en-GB" altLang="en-US"/>
              <a:pPr>
                <a:defRPr/>
              </a:pPr>
              <a:t>‹#›</a:t>
            </a:fld>
            <a:endParaRPr lang="en-GB" altLang="en-US"/>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cs typeface="ＭＳ Ｐゴシック" charset="0"/>
            </a:endParaRPr>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chemeClr val="bg1"/>
                </a:solidFill>
                <a:latin typeface="Arial" charset="0"/>
                <a:ea typeface="+mn-ea"/>
                <a:cs typeface="+mn-cs"/>
              </a:defRPr>
            </a:lvl1pPr>
          </a:lstStyle>
          <a:p>
            <a:pPr>
              <a:defRPr/>
            </a:pPr>
            <a:r>
              <a:rPr lang="en-GB"/>
              <a:t>American Chemical Society</a:t>
            </a:r>
          </a:p>
        </p:txBody>
      </p:sp>
      <p:sp>
        <p:nvSpPr>
          <p:cNvPr id="2055" name="Rectangle 15"/>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en-GB"/>
              <a:t>Click to edit Master title style</a:t>
            </a:r>
          </a:p>
        </p:txBody>
      </p:sp>
      <p:sp>
        <p:nvSpPr>
          <p:cNvPr id="2056" name="Rectangle 18"/>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057" name="Picture 20" descr="ACS_Chemistry_for_Life_CMYK_Logo"/>
          <p:cNvPicPr>
            <a:picLocks noChangeAspect="1" noChangeArrowheads="1"/>
          </p:cNvPicPr>
          <p:nvPr userDrawn="1"/>
        </p:nvPicPr>
        <p:blipFill>
          <a:blip r:embed="rId13" cstate="print"/>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0"/>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en-GB"/>
              <a:t>Click to edit Master title style</a:t>
            </a:r>
          </a:p>
        </p:txBody>
      </p:sp>
      <p:pic>
        <p:nvPicPr>
          <p:cNvPr id="3075" name="Picture 12" descr="ACS_Chemistry_for_Life_CMYK_Logo"/>
          <p:cNvPicPr>
            <a:picLocks noChangeAspect="1" noChangeArrowheads="1"/>
          </p:cNvPicPr>
          <p:nvPr userDrawn="1"/>
        </p:nvPicPr>
        <p:blipFill>
          <a:blip r:embed="rId13" cstate="print"/>
          <a:srcRect/>
          <a:stretch>
            <a:fillRect/>
          </a:stretch>
        </p:blipFill>
        <p:spPr bwMode="auto">
          <a:xfrm>
            <a:off x="6877050" y="404813"/>
            <a:ext cx="18478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Lst>
  <p:txStyles>
    <p:titleStyle>
      <a:lvl1pPr algn="l" rtl="0" eaLnBrk="0" fontAlgn="base" hangingPunct="0">
        <a:lnSpc>
          <a:spcPct val="90000"/>
        </a:lnSpc>
        <a:spcBef>
          <a:spcPct val="0"/>
        </a:spcBef>
        <a:spcAft>
          <a:spcPct val="0"/>
        </a:spcAft>
        <a:defRPr sz="2600" b="1">
          <a:solidFill>
            <a:srgbClr val="0039A6"/>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1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12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1000">
          <a:solidFill>
            <a:schemeClr val="bg1"/>
          </a:solidFill>
          <a:latin typeface="+mn-lt"/>
          <a:ea typeface="ＭＳ Ｐゴシック" charset="0"/>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sp>
        <p:nvSpPr>
          <p:cNvPr id="4099" name="Rectangle 8"/>
          <p:cNvSpPr>
            <a:spLocks noChangeArrowheads="1"/>
          </p:cNvSpPr>
          <p:nvPr userDrawn="1"/>
        </p:nvSpPr>
        <p:spPr bwMode="auto">
          <a:xfrm>
            <a:off x="0" y="0"/>
            <a:ext cx="360363" cy="18827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endParaRPr>
          </a:p>
        </p:txBody>
      </p:sp>
      <p:graphicFrame>
        <p:nvGraphicFramePr>
          <p:cNvPr id="4100" name="Object 13"/>
          <p:cNvGraphicFramePr>
            <a:graphicFrameLocks noChangeAspect="1"/>
          </p:cNvGraphicFramePr>
          <p:nvPr/>
        </p:nvGraphicFramePr>
        <p:xfrm>
          <a:off x="3260725" y="6305550"/>
          <a:ext cx="2232025" cy="219075"/>
        </p:xfrm>
        <a:graphic>
          <a:graphicData uri="http://schemas.openxmlformats.org/presentationml/2006/ole">
            <mc:AlternateContent xmlns:mc="http://schemas.openxmlformats.org/markup-compatibility/2006">
              <mc:Choice xmlns:v="urn:schemas-microsoft-com:vml" Requires="v">
                <p:oleObj spid="_x0000_s4102" name="Image" r:id="rId14" imgW="10666667" imgH="1053597" progId="Photoshop.Image.8">
                  <p:embed/>
                </p:oleObj>
              </mc:Choice>
              <mc:Fallback>
                <p:oleObj name="Image" r:id="rId14" imgW="10666667" imgH="1053597" progId="Photoshop.Image.8">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0725" y="6305550"/>
                        <a:ext cx="2232025" cy="2190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4101" name="Picture 14" descr="ACS_Chemistry_for_Life_CMYK_Logo_Large"/>
          <p:cNvPicPr>
            <a:picLocks noChangeAspect="1" noChangeArrowheads="1"/>
          </p:cNvPicPr>
          <p:nvPr userDrawn="1"/>
        </p:nvPicPr>
        <p:blipFill>
          <a:blip r:embed="rId16" cstate="print"/>
          <a:srcRect/>
          <a:stretch>
            <a:fillRect/>
          </a:stretch>
        </p:blipFill>
        <p:spPr bwMode="auto">
          <a:xfrm>
            <a:off x="1403350" y="1109663"/>
            <a:ext cx="5524500" cy="174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JC9276E78YCFQh4PgodQOoBiQ&amp;url=http://www.dailykos.com/story/2014/09/26/1332608/-The-Daily-Bucket-BigLeaf-maple-autumn-leaves&amp;ei=OrSvVZC4M4jw-QHA1IfICA&amp;bvm=bv.98197061,d.cWw&amp;psig=AFQjCNEaMPCIHaW5CTHIHR_21dwtKHKoUw&amp;ust=1437664584800157"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Jb1oeKB78YCFUk6PgodWe8OaQ&amp;url=http://www.compoundchem.com/2013/12/30/the-chemistry-of-fireworks/&amp;ei=YLGvVZbFBcn0-AHZ3rvIBg&amp;bvm=bv.98197061,d.cWw&amp;psig=AFQjCNGtEigr4hEoCad0zR7gzoxs_w1hQg&amp;ust=1437663852880999"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ompoundche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4652963"/>
            <a:ext cx="5400675" cy="1655762"/>
          </a:xfrm>
          <a:prstGeom prst="rect">
            <a:avLst/>
          </a:prstGeom>
          <a:noFill/>
          <a:ln>
            <a:solidFill>
              <a:srgbClr val="FFCE34"/>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6146" name="Rectangle 10"/>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dirty="0" smtClean="0">
                <a:solidFill>
                  <a:srgbClr val="0054A6"/>
                </a:solidFill>
              </a:rPr>
              <a:t>American Chemical Society</a:t>
            </a:r>
          </a:p>
        </p:txBody>
      </p:sp>
      <p:sp>
        <p:nvSpPr>
          <p:cNvPr id="6147" name="Rectangle 2"/>
          <p:cNvSpPr>
            <a:spLocks noGrp="1" noChangeArrowheads="1"/>
          </p:cNvSpPr>
          <p:nvPr>
            <p:ph type="ctrTitle"/>
          </p:nvPr>
        </p:nvSpPr>
        <p:spPr>
          <a:xfrm>
            <a:off x="611188" y="1341438"/>
            <a:ext cx="5832475" cy="2447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defRPr/>
            </a:pPr>
            <a:r>
              <a:rPr lang="en-US" altLang="en-US" sz="2800" dirty="0" smtClean="0">
                <a:ea typeface="ＭＳ Ｐゴシック" pitchFamily="34" charset="-128"/>
              </a:rPr>
              <a:t>NCW 2015 </a:t>
            </a: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sz="3600" dirty="0" smtClean="0">
                <a:ea typeface="ＭＳ Ｐゴシック" pitchFamily="34" charset="-128"/>
              </a:rPr>
              <a:t>Chemistry Colors Our World</a:t>
            </a:r>
            <a:br>
              <a:rPr lang="en-US" altLang="en-US" sz="3600" dirty="0" smtClean="0">
                <a:ea typeface="ＭＳ Ｐゴシック" pitchFamily="34" charset="-128"/>
              </a:rPr>
            </a:br>
            <a:r>
              <a:rPr lang="en-US" altLang="en-US" sz="3600" dirty="0" smtClean="0">
                <a:ea typeface="ＭＳ Ｐゴシック" pitchFamily="34" charset="-128"/>
              </a:rPr>
              <a:t/>
            </a:r>
            <a:br>
              <a:rPr lang="en-US" altLang="en-US" sz="3600" dirty="0" smtClean="0">
                <a:ea typeface="ＭＳ Ｐゴシック" pitchFamily="34" charset="-128"/>
              </a:rPr>
            </a:br>
            <a:r>
              <a:rPr lang="en-US" altLang="en-US" sz="2000" dirty="0" smtClean="0">
                <a:ea typeface="ＭＳ Ｐゴシック" pitchFamily="34" charset="-128"/>
              </a:rPr>
              <a:t>Exploring the chemistry of dyes, pigments, and light</a:t>
            </a:r>
          </a:p>
        </p:txBody>
      </p:sp>
      <p:sp>
        <p:nvSpPr>
          <p:cNvPr id="6148" name="Rectangle 3"/>
          <p:cNvSpPr>
            <a:spLocks noGrp="1" noChangeArrowheads="1"/>
          </p:cNvSpPr>
          <p:nvPr>
            <p:ph type="subTitle" idx="1"/>
          </p:nvPr>
        </p:nvSpPr>
        <p:spPr>
          <a:xfrm>
            <a:off x="684213" y="4652963"/>
            <a:ext cx="5329237" cy="22050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eaLnBrk="1" hangingPunct="1">
              <a:spcBef>
                <a:spcPts val="0"/>
              </a:spcBef>
              <a:spcAft>
                <a:spcPts val="0"/>
              </a:spcAft>
              <a:defRPr/>
            </a:pPr>
            <a:r>
              <a:rPr lang="en-US" sz="2400" dirty="0" smtClean="0">
                <a:cs typeface="+mn-cs"/>
              </a:rPr>
              <a:t>Newton South High School</a:t>
            </a:r>
          </a:p>
          <a:p>
            <a:pPr algn="ctr" eaLnBrk="1" hangingPunct="1">
              <a:spcBef>
                <a:spcPts val="0"/>
              </a:spcBef>
              <a:spcAft>
                <a:spcPts val="0"/>
              </a:spcAft>
              <a:defRPr/>
            </a:pPr>
            <a:r>
              <a:rPr lang="en-US" sz="2400" dirty="0" smtClean="0">
                <a:cs typeface="+mn-cs"/>
              </a:rPr>
              <a:t>October 18-24, 2015</a:t>
            </a:r>
            <a:endParaRPr lang="en-US" sz="2400" dirty="0">
              <a:cs typeface="+mn-cs"/>
            </a:endParaRPr>
          </a:p>
        </p:txBody>
      </p:sp>
      <p:pic>
        <p:nvPicPr>
          <p:cNvPr id="6150" name="Picture 2"/>
          <p:cNvPicPr>
            <a:picLocks noChangeAspect="1"/>
          </p:cNvPicPr>
          <p:nvPr/>
        </p:nvPicPr>
        <p:blipFill>
          <a:blip r:embed="rId3" cstate="print"/>
          <a:srcRect l="3986" t="-11230" r="26753" b="35120"/>
          <a:stretch>
            <a:fillRect/>
          </a:stretch>
        </p:blipFill>
        <p:spPr bwMode="auto">
          <a:xfrm>
            <a:off x="7540625" y="5340350"/>
            <a:ext cx="1063625" cy="1511300"/>
          </a:xfrm>
          <a:prstGeom prst="rect">
            <a:avLst/>
          </a:prstGeom>
          <a:noFill/>
          <a:ln w="9525">
            <a:noFill/>
            <a:miter lim="800000"/>
            <a:headEnd/>
            <a:tailEnd/>
          </a:ln>
        </p:spPr>
      </p:pic>
      <p:pic>
        <p:nvPicPr>
          <p:cNvPr id="6151" name="Picture 9"/>
          <p:cNvPicPr>
            <a:picLocks noChangeAspect="1" noChangeArrowheads="1"/>
          </p:cNvPicPr>
          <p:nvPr/>
        </p:nvPicPr>
        <p:blipFill>
          <a:blip r:embed="rId4" cstate="print"/>
          <a:srcRect/>
          <a:stretch>
            <a:fillRect/>
          </a:stretch>
        </p:blipFill>
        <p:spPr bwMode="auto">
          <a:xfrm>
            <a:off x="6948488" y="2349500"/>
            <a:ext cx="1809750" cy="240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90500"/>
            <a:ext cx="5832475" cy="944563"/>
          </a:xfrm>
        </p:spPr>
        <p:txBody>
          <a:bodyPr anchor="ctr"/>
          <a:lstStyle/>
          <a:p>
            <a:pPr>
              <a:defRPr/>
            </a:pPr>
            <a:r>
              <a:rPr lang="en-US" sz="3600" dirty="0" smtClean="0"/>
              <a:t>Mixing Light vs. Pigments</a:t>
            </a:r>
            <a:endParaRPr lang="en-US" sz="3600" dirty="0"/>
          </a:p>
        </p:txBody>
      </p:sp>
      <p:sp>
        <p:nvSpPr>
          <p:cNvPr id="3" name="Content Placeholder 2"/>
          <p:cNvSpPr>
            <a:spLocks noGrp="1"/>
          </p:cNvSpPr>
          <p:nvPr>
            <p:ph idx="1"/>
          </p:nvPr>
        </p:nvSpPr>
        <p:spPr>
          <a:xfrm>
            <a:off x="755650" y="1628775"/>
            <a:ext cx="3600450" cy="4608513"/>
          </a:xfrm>
        </p:spPr>
        <p:txBody>
          <a:bodyPr/>
          <a:lstStyle/>
          <a:p>
            <a:pPr marL="0" indent="0">
              <a:spcBef>
                <a:spcPct val="0"/>
              </a:spcBef>
              <a:spcAft>
                <a:spcPct val="0"/>
              </a:spcAft>
              <a:buFontTx/>
              <a:buNone/>
              <a:defRPr/>
            </a:pPr>
            <a:r>
              <a:rPr lang="en-US" altLang="en-US" b="1" dirty="0" smtClean="0">
                <a:ea typeface="ＭＳ Ｐゴシック" pitchFamily="34" charset="-128"/>
              </a:rPr>
              <a:t>Primary Colors Red, Blue &amp; Green</a:t>
            </a:r>
          </a:p>
          <a:p>
            <a:pPr marL="0" indent="0">
              <a:spcBef>
                <a:spcPct val="0"/>
              </a:spcBef>
              <a:spcAft>
                <a:spcPct val="0"/>
              </a:spcAft>
              <a:buFontTx/>
              <a:buNone/>
              <a:defRPr/>
            </a:pPr>
            <a:r>
              <a:rPr lang="en-US" altLang="en-US" dirty="0" err="1" smtClean="0">
                <a:ea typeface="ＭＳ Ｐゴシック" pitchFamily="34" charset="-128"/>
              </a:rPr>
              <a:t>Red+Green</a:t>
            </a:r>
            <a:r>
              <a:rPr lang="en-US" altLang="en-US" dirty="0" smtClean="0">
                <a:ea typeface="ＭＳ Ｐゴシック" pitchFamily="34" charset="-128"/>
              </a:rPr>
              <a:t> = Yellow </a:t>
            </a:r>
            <a:br>
              <a:rPr lang="en-US" altLang="en-US" dirty="0" smtClean="0">
                <a:ea typeface="ＭＳ Ｐゴシック" pitchFamily="34" charset="-128"/>
              </a:rPr>
            </a:br>
            <a:r>
              <a:rPr lang="en-US" altLang="en-US" dirty="0" err="1" smtClean="0">
                <a:ea typeface="ＭＳ Ｐゴシック" pitchFamily="34" charset="-128"/>
              </a:rPr>
              <a:t>Red+Blue</a:t>
            </a:r>
            <a:r>
              <a:rPr lang="en-US" altLang="en-US" dirty="0" smtClean="0">
                <a:ea typeface="ＭＳ Ｐゴシック" pitchFamily="34" charset="-128"/>
              </a:rPr>
              <a:t> = Magenta </a:t>
            </a:r>
            <a:br>
              <a:rPr lang="en-US" altLang="en-US" dirty="0" smtClean="0">
                <a:ea typeface="ＭＳ Ｐゴシック" pitchFamily="34" charset="-128"/>
              </a:rPr>
            </a:br>
            <a:r>
              <a:rPr lang="en-US" altLang="en-US" dirty="0" err="1" smtClean="0">
                <a:ea typeface="ＭＳ Ｐゴシック" pitchFamily="34" charset="-128"/>
              </a:rPr>
              <a:t>Green+Blue</a:t>
            </a:r>
            <a:r>
              <a:rPr lang="en-US" altLang="en-US" dirty="0" smtClean="0">
                <a:ea typeface="ＭＳ Ｐゴシック" pitchFamily="34" charset="-128"/>
              </a:rPr>
              <a:t> = Cyan </a:t>
            </a:r>
            <a:br>
              <a:rPr lang="en-US" altLang="en-US" dirty="0" smtClean="0">
                <a:ea typeface="ＭＳ Ｐゴシック" pitchFamily="34" charset="-128"/>
              </a:rPr>
            </a:br>
            <a:r>
              <a:rPr lang="en-US" altLang="en-US" dirty="0" err="1" smtClean="0">
                <a:ea typeface="ＭＳ Ｐゴシック" pitchFamily="34" charset="-128"/>
              </a:rPr>
              <a:t>Red+Green+Blue</a:t>
            </a:r>
            <a:r>
              <a:rPr lang="en-US" altLang="en-US" dirty="0" smtClean="0">
                <a:ea typeface="ＭＳ Ｐゴシック" pitchFamily="34" charset="-128"/>
              </a:rPr>
              <a:t> = White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b="1" dirty="0" smtClean="0">
                <a:ea typeface="ＭＳ Ｐゴシック" pitchFamily="34" charset="-128"/>
              </a:rPr>
              <a:t>Primary Colors Magenta, Yellow &amp; Cyan</a:t>
            </a:r>
            <a:r>
              <a:rPr lang="en-US" altLang="en-US" dirty="0" smtClean="0">
                <a:ea typeface="ＭＳ Ｐゴシック" pitchFamily="34" charset="-128"/>
              </a:rPr>
              <a:t/>
            </a:r>
            <a:br>
              <a:rPr lang="en-US" altLang="en-US" dirty="0" smtClean="0">
                <a:ea typeface="ＭＳ Ｐゴシック" pitchFamily="34" charset="-128"/>
              </a:rPr>
            </a:br>
            <a:r>
              <a:rPr lang="en-US" altLang="en-US" dirty="0" err="1" smtClean="0">
                <a:ea typeface="ＭＳ Ｐゴシック" pitchFamily="34" charset="-128"/>
              </a:rPr>
              <a:t>Cyan+Yellow</a:t>
            </a:r>
            <a:r>
              <a:rPr lang="en-US" altLang="en-US" dirty="0" smtClean="0">
                <a:ea typeface="ＭＳ Ｐゴシック" pitchFamily="34" charset="-128"/>
              </a:rPr>
              <a:t> = Green </a:t>
            </a:r>
            <a:br>
              <a:rPr lang="en-US" altLang="en-US" dirty="0" smtClean="0">
                <a:ea typeface="ＭＳ Ｐゴシック" pitchFamily="34" charset="-128"/>
              </a:rPr>
            </a:br>
            <a:r>
              <a:rPr lang="en-US" altLang="en-US" dirty="0" err="1" smtClean="0">
                <a:ea typeface="ＭＳ Ｐゴシック" pitchFamily="34" charset="-128"/>
              </a:rPr>
              <a:t>Cyan+Magenta</a:t>
            </a:r>
            <a:r>
              <a:rPr lang="en-US" altLang="en-US" dirty="0" smtClean="0">
                <a:ea typeface="ＭＳ Ｐゴシック" pitchFamily="34" charset="-128"/>
              </a:rPr>
              <a:t> = Blue </a:t>
            </a:r>
            <a:br>
              <a:rPr lang="en-US" altLang="en-US" dirty="0" smtClean="0">
                <a:ea typeface="ＭＳ Ｐゴシック" pitchFamily="34" charset="-128"/>
              </a:rPr>
            </a:br>
            <a:r>
              <a:rPr lang="en-US" altLang="en-US" dirty="0" err="1" smtClean="0">
                <a:ea typeface="ＭＳ Ｐゴシック" pitchFamily="34" charset="-128"/>
              </a:rPr>
              <a:t>Yellow+Magenta</a:t>
            </a:r>
            <a:r>
              <a:rPr lang="en-US" altLang="en-US" dirty="0" smtClean="0">
                <a:ea typeface="ＭＳ Ｐゴシック" pitchFamily="34" charset="-128"/>
              </a:rPr>
              <a:t> = Red </a:t>
            </a:r>
            <a:br>
              <a:rPr lang="en-US" altLang="en-US" dirty="0" smtClean="0">
                <a:ea typeface="ＭＳ Ｐゴシック" pitchFamily="34" charset="-128"/>
              </a:rPr>
            </a:br>
            <a:r>
              <a:rPr lang="en-US" altLang="en-US" dirty="0" err="1" smtClean="0">
                <a:ea typeface="ＭＳ Ｐゴシック" pitchFamily="34" charset="-128"/>
              </a:rPr>
              <a:t>Cyan+Yellow+Magenta</a:t>
            </a:r>
            <a:r>
              <a:rPr lang="en-US" altLang="en-US" dirty="0" smtClean="0">
                <a:ea typeface="ＭＳ Ｐゴシック" pitchFamily="34" charset="-128"/>
              </a:rPr>
              <a:t> = Black </a:t>
            </a:r>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5365" name="Slide Number Placeholder 4"/>
          <p:cNvSpPr>
            <a:spLocks noGrp="1"/>
          </p:cNvSpPr>
          <p:nvPr>
            <p:ph type="sldNum" sz="quarter" idx="11"/>
          </p:nvPr>
        </p:nvSpPr>
        <p:spPr>
          <a:noFill/>
          <a:ln>
            <a:miter lim="800000"/>
            <a:headEnd/>
            <a:tailEnd/>
          </a:ln>
        </p:spPr>
        <p:txBody>
          <a:bodyPr/>
          <a:lstStyle/>
          <a:p>
            <a:fld id="{8D4D5775-1298-4768-846D-9288A9CC156B}" type="slidenum">
              <a:rPr lang="en-GB" altLang="en-US" smtClean="0">
                <a:latin typeface="Arial" charset="0"/>
              </a:rPr>
              <a:pPr/>
              <a:t>10</a:t>
            </a:fld>
            <a:endParaRPr lang="en-GB" altLang="en-US" smtClean="0">
              <a:latin typeface="Arial" charset="0"/>
            </a:endParaRPr>
          </a:p>
        </p:txBody>
      </p:sp>
      <p:sp>
        <p:nvSpPr>
          <p:cNvPr id="9" name="Rectangle 8"/>
          <p:cNvSpPr/>
          <p:nvPr/>
        </p:nvSpPr>
        <p:spPr>
          <a:xfrm>
            <a:off x="755650" y="1125538"/>
            <a:ext cx="1004888" cy="492125"/>
          </a:xfrm>
          <a:prstGeom prst="rect">
            <a:avLst/>
          </a:prstGeom>
        </p:spPr>
        <p:txBody>
          <a:bodyPr wrap="none">
            <a:spAutoFit/>
          </a:bodyPr>
          <a:lstStyle/>
          <a:p>
            <a:pPr>
              <a:defRPr/>
            </a:pPr>
            <a:r>
              <a:rPr lang="en-US" sz="2600" b="1" dirty="0">
                <a:solidFill>
                  <a:srgbClr val="0039A6"/>
                </a:solidFill>
                <a:latin typeface="+mj-lt"/>
                <a:ea typeface="ＭＳ Ｐゴシック" charset="0"/>
                <a:cs typeface="ＭＳ Ｐゴシック" charset="0"/>
              </a:rPr>
              <a:t>Light</a:t>
            </a:r>
          </a:p>
        </p:txBody>
      </p:sp>
      <p:sp>
        <p:nvSpPr>
          <p:cNvPr id="10" name="Rectangle 9"/>
          <p:cNvSpPr/>
          <p:nvPr/>
        </p:nvSpPr>
        <p:spPr>
          <a:xfrm>
            <a:off x="755650" y="3573463"/>
            <a:ext cx="1685925" cy="492125"/>
          </a:xfrm>
          <a:prstGeom prst="rect">
            <a:avLst/>
          </a:prstGeom>
        </p:spPr>
        <p:txBody>
          <a:bodyPr wrap="none">
            <a:spAutoFit/>
          </a:bodyPr>
          <a:lstStyle/>
          <a:p>
            <a:pPr>
              <a:defRPr/>
            </a:pPr>
            <a:r>
              <a:rPr lang="en-US" sz="2600" b="1" dirty="0">
                <a:solidFill>
                  <a:srgbClr val="0039A6"/>
                </a:solidFill>
                <a:latin typeface="+mj-lt"/>
                <a:ea typeface="ＭＳ Ｐゴシック" charset="0"/>
                <a:cs typeface="ＭＳ Ｐゴシック" charset="0"/>
              </a:rPr>
              <a:t>Pigments</a:t>
            </a:r>
          </a:p>
        </p:txBody>
      </p:sp>
      <p:pic>
        <p:nvPicPr>
          <p:cNvPr id="15368" name="Picture 20" descr="C:\Users\98203\AppData\Local\Microsoft\Windows\Temporary Internet Files\Content.IE5\M9EQZ9O7\venn-diagram-blended[1].png"/>
          <p:cNvPicPr>
            <a:picLocks noChangeAspect="1" noChangeArrowheads="1"/>
          </p:cNvPicPr>
          <p:nvPr/>
        </p:nvPicPr>
        <p:blipFill>
          <a:blip r:embed="rId3" cstate="print"/>
          <a:srcRect/>
          <a:stretch>
            <a:fillRect/>
          </a:stretch>
        </p:blipFill>
        <p:spPr bwMode="auto">
          <a:xfrm>
            <a:off x="5795963" y="1371600"/>
            <a:ext cx="2063750" cy="1976438"/>
          </a:xfrm>
          <a:prstGeom prst="rect">
            <a:avLst/>
          </a:prstGeom>
          <a:noFill/>
          <a:ln w="9525">
            <a:noFill/>
            <a:miter lim="800000"/>
            <a:headEnd/>
            <a:tailEnd/>
          </a:ln>
        </p:spPr>
      </p:pic>
      <p:pic>
        <p:nvPicPr>
          <p:cNvPr id="15369" name="Picture 26" descr="C:\Users\98203\AppData\Local\Microsoft\Windows\Temporary Internet Files\Content.IE5\FAZC9EO2\300px-SubtractiveColorMixing[1].png"/>
          <p:cNvPicPr>
            <a:picLocks noChangeAspect="1" noChangeArrowheads="1"/>
          </p:cNvPicPr>
          <p:nvPr/>
        </p:nvPicPr>
        <p:blipFill>
          <a:blip r:embed="rId4" cstate="print"/>
          <a:srcRect/>
          <a:stretch>
            <a:fillRect/>
          </a:stretch>
        </p:blipFill>
        <p:spPr bwMode="auto">
          <a:xfrm>
            <a:off x="5830888" y="3856038"/>
            <a:ext cx="1947862" cy="1949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19088"/>
            <a:ext cx="5616575" cy="588962"/>
          </a:xfrm>
        </p:spPr>
        <p:txBody>
          <a:bodyPr anchor="t"/>
          <a:lstStyle/>
          <a:p>
            <a:pPr>
              <a:defRPr/>
            </a:pPr>
            <a:r>
              <a:rPr lang="en-US" dirty="0" smtClean="0"/>
              <a:t>Question: </a:t>
            </a:r>
            <a:r>
              <a:rPr lang="en-US" b="0" dirty="0" smtClean="0"/>
              <a:t>Where do pigments and dyes come from?</a:t>
            </a:r>
            <a:br>
              <a:rPr lang="en-US" b="0" dirty="0" smtClean="0"/>
            </a:br>
            <a:r>
              <a:rPr lang="en-US" b="0" dirty="0"/>
              <a:t/>
            </a:r>
            <a:br>
              <a:rPr lang="en-US" b="0" dirty="0"/>
            </a:br>
            <a:r>
              <a:rPr lang="en-US" dirty="0" smtClean="0"/>
              <a:t>Answer: </a:t>
            </a:r>
            <a:r>
              <a:rPr lang="en-US" b="0" dirty="0" smtClean="0"/>
              <a:t>From a wide ranges of chemical compounds. </a:t>
            </a:r>
            <a:endParaRPr lang="en-US" b="0" dirty="0"/>
          </a:p>
        </p:txBody>
      </p:sp>
      <p:sp>
        <p:nvSpPr>
          <p:cNvPr id="3" name="Content Placeholder 2"/>
          <p:cNvSpPr>
            <a:spLocks noGrp="1"/>
          </p:cNvSpPr>
          <p:nvPr>
            <p:ph idx="1"/>
          </p:nvPr>
        </p:nvSpPr>
        <p:spPr>
          <a:xfrm>
            <a:off x="755650" y="2205038"/>
            <a:ext cx="7345363" cy="3887787"/>
          </a:xfrm>
        </p:spPr>
        <p:txBody>
          <a:bodyPr/>
          <a:lstStyle/>
          <a:p>
            <a:pPr>
              <a:defRPr/>
            </a:pPr>
            <a:r>
              <a:rPr lang="en-US" dirty="0" smtClean="0"/>
              <a:t>Some pigments and dyes come from natural products such as marigold flowers or beets. </a:t>
            </a:r>
          </a:p>
          <a:p>
            <a:pPr>
              <a:defRPr/>
            </a:pPr>
            <a:r>
              <a:rPr lang="en-US" dirty="0" smtClean="0"/>
              <a:t>Many ores and minerals contain colored inorganic compounds such as cinnabar (HgS) and azurite (2 CuCO3-Cu(OH)2).</a:t>
            </a:r>
          </a:p>
          <a:p>
            <a:pPr>
              <a:defRPr/>
            </a:pPr>
            <a:r>
              <a:rPr lang="en-US" dirty="0" smtClean="0"/>
              <a:t>Chemists have created many organic molecules that are very brightly colored, such as aniline             and </a:t>
            </a:r>
            <a:r>
              <a:rPr lang="en-US" dirty="0"/>
              <a:t>q</a:t>
            </a:r>
            <a:r>
              <a:rPr lang="en-US" dirty="0" smtClean="0"/>
              <a:t>uinacridones.</a:t>
            </a:r>
          </a:p>
          <a:p>
            <a:pPr marL="0" indent="0">
              <a:buFontTx/>
              <a:buNone/>
              <a:defRPr/>
            </a:pPr>
            <a:endParaRPr lang="en-US" dirty="0"/>
          </a:p>
          <a:p>
            <a:pPr>
              <a:defRPr/>
            </a:pPr>
            <a:endParaRPr lang="en-US"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6389" name="Slide Number Placeholder 4"/>
          <p:cNvSpPr>
            <a:spLocks noGrp="1"/>
          </p:cNvSpPr>
          <p:nvPr>
            <p:ph type="sldNum" sz="quarter" idx="11"/>
          </p:nvPr>
        </p:nvSpPr>
        <p:spPr>
          <a:noFill/>
          <a:ln>
            <a:miter lim="800000"/>
            <a:headEnd/>
            <a:tailEnd/>
          </a:ln>
        </p:spPr>
        <p:txBody>
          <a:bodyPr/>
          <a:lstStyle/>
          <a:p>
            <a:fld id="{EE540594-733B-4420-ACC8-2B473BBD2DA5}" type="slidenum">
              <a:rPr lang="en-GB" altLang="en-US" smtClean="0">
                <a:latin typeface="Arial" charset="0"/>
              </a:rPr>
              <a:pPr/>
              <a:t>11</a:t>
            </a:fld>
            <a:endParaRPr lang="en-GB" altLang="en-US" smtClean="0">
              <a:latin typeface="Arial" charset="0"/>
            </a:endParaRPr>
          </a:p>
        </p:txBody>
      </p:sp>
      <p:sp>
        <p:nvSpPr>
          <p:cNvPr id="6" name="Rectangle 5"/>
          <p:cNvSpPr/>
          <p:nvPr/>
        </p:nvSpPr>
        <p:spPr>
          <a:xfrm>
            <a:off x="971550" y="5300663"/>
            <a:ext cx="7200900" cy="893762"/>
          </a:xfrm>
          <a:prstGeom prst="rect">
            <a:avLst/>
          </a:prstGeom>
        </p:spPr>
        <p:txBody>
          <a:bodyPr>
            <a:spAutoFit/>
          </a:bodyPr>
          <a:lstStyle/>
          <a:p>
            <a:pPr>
              <a:defRPr/>
            </a:pPr>
            <a:r>
              <a:rPr lang="en-US" sz="2600" dirty="0">
                <a:solidFill>
                  <a:srgbClr val="0039A6"/>
                </a:solidFill>
                <a:latin typeface="+mj-lt"/>
                <a:ea typeface="ＭＳ Ｐゴシック" charset="0"/>
                <a:cs typeface="ＭＳ Ｐゴシック" charset="0"/>
              </a:rPr>
              <a:t>Some examples of colors in man-made products and nature are shown in next slides. </a:t>
            </a:r>
          </a:p>
        </p:txBody>
      </p:sp>
      <p:pic>
        <p:nvPicPr>
          <p:cNvPr id="16391" name="Picture 7"/>
          <p:cNvPicPr>
            <a:picLocks noChangeAspect="1"/>
          </p:cNvPicPr>
          <p:nvPr/>
        </p:nvPicPr>
        <p:blipFill>
          <a:blip r:embed="rId3" cstate="print"/>
          <a:srcRect t="13129" b="6088"/>
          <a:stretch>
            <a:fillRect/>
          </a:stretch>
        </p:blipFill>
        <p:spPr bwMode="auto">
          <a:xfrm>
            <a:off x="6226175" y="3890963"/>
            <a:ext cx="2890838" cy="1016000"/>
          </a:xfrm>
          <a:prstGeom prst="rect">
            <a:avLst/>
          </a:prstGeom>
          <a:noFill/>
          <a:ln w="9525">
            <a:noFill/>
            <a:miter lim="800000"/>
            <a:headEnd/>
            <a:tailEnd/>
          </a:ln>
        </p:spPr>
      </p:pic>
      <p:pic>
        <p:nvPicPr>
          <p:cNvPr id="16392" name="Picture 9"/>
          <p:cNvPicPr>
            <a:picLocks noChangeAspect="1"/>
          </p:cNvPicPr>
          <p:nvPr/>
        </p:nvPicPr>
        <p:blipFill>
          <a:blip r:embed="rId4" cstate="print"/>
          <a:srcRect/>
          <a:stretch>
            <a:fillRect/>
          </a:stretch>
        </p:blipFill>
        <p:spPr bwMode="auto">
          <a:xfrm>
            <a:off x="3563938" y="3890963"/>
            <a:ext cx="503237" cy="7985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34963"/>
            <a:ext cx="6011862" cy="720725"/>
          </a:xfrm>
        </p:spPr>
        <p:txBody>
          <a:bodyPr anchor="t"/>
          <a:lstStyle/>
          <a:p>
            <a:pPr>
              <a:tabLst>
                <a:tab pos="177800" algn="l"/>
              </a:tabLst>
              <a:defRPr/>
            </a:pPr>
            <a:r>
              <a:rPr lang="en-US" sz="3400" dirty="0" smtClean="0"/>
              <a:t>Chemistry of Some Pigments</a:t>
            </a:r>
            <a:endParaRPr lang="en-US" sz="3400"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7412" name="Slide Number Placeholder 4"/>
          <p:cNvSpPr>
            <a:spLocks noGrp="1"/>
          </p:cNvSpPr>
          <p:nvPr>
            <p:ph type="sldNum" sz="quarter" idx="11"/>
          </p:nvPr>
        </p:nvSpPr>
        <p:spPr>
          <a:noFill/>
          <a:ln>
            <a:miter lim="800000"/>
            <a:headEnd/>
            <a:tailEnd/>
          </a:ln>
        </p:spPr>
        <p:txBody>
          <a:bodyPr/>
          <a:lstStyle/>
          <a:p>
            <a:fld id="{596FAD21-85FA-49F3-B957-9BDABD18EF82}" type="slidenum">
              <a:rPr lang="en-GB" altLang="en-US" smtClean="0">
                <a:latin typeface="Arial" charset="0"/>
              </a:rPr>
              <a:pPr/>
              <a:t>12</a:t>
            </a:fld>
            <a:endParaRPr lang="en-GB" altLang="en-US" smtClean="0">
              <a:latin typeface="Arial" charset="0"/>
            </a:endParaRPr>
          </a:p>
        </p:txBody>
      </p:sp>
      <p:sp>
        <p:nvSpPr>
          <p:cNvPr id="17413" name="Rectangle 5"/>
          <p:cNvSpPr>
            <a:spLocks noChangeArrowheads="1"/>
          </p:cNvSpPr>
          <p:nvPr/>
        </p:nvSpPr>
        <p:spPr bwMode="auto">
          <a:xfrm>
            <a:off x="5364163" y="6524625"/>
            <a:ext cx="2520950" cy="215900"/>
          </a:xfrm>
          <a:prstGeom prst="rect">
            <a:avLst/>
          </a:prstGeom>
          <a:noFill/>
          <a:ln w="9525">
            <a:noFill/>
            <a:miter lim="800000"/>
            <a:headEnd/>
            <a:tailEnd/>
          </a:ln>
        </p:spPr>
        <p:txBody>
          <a:bodyPr>
            <a:spAutoFit/>
          </a:bodyPr>
          <a:lstStyle/>
          <a:p>
            <a:r>
              <a:rPr lang="en-US" altLang="en-US" sz="800"/>
              <a:t>Copyright 2015 Andy Brunning/Compound Interest.</a:t>
            </a:r>
          </a:p>
        </p:txBody>
      </p:sp>
      <p:pic>
        <p:nvPicPr>
          <p:cNvPr id="17414" name="Picture 6" descr="Inorganic Paint Pigments .pdf"/>
          <p:cNvPicPr>
            <a:picLocks noChangeAspect="1"/>
          </p:cNvPicPr>
          <p:nvPr/>
        </p:nvPicPr>
        <p:blipFill>
          <a:blip r:embed="rId3" cstate="print"/>
          <a:srcRect/>
          <a:stretch>
            <a:fillRect/>
          </a:stretch>
        </p:blipFill>
        <p:spPr bwMode="auto">
          <a:xfrm>
            <a:off x="1042988" y="1125538"/>
            <a:ext cx="6985000" cy="4937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8435" name="Slide Number Placeholder 4"/>
          <p:cNvSpPr>
            <a:spLocks noGrp="1"/>
          </p:cNvSpPr>
          <p:nvPr>
            <p:ph type="sldNum" sz="quarter" idx="11"/>
          </p:nvPr>
        </p:nvSpPr>
        <p:spPr>
          <a:noFill/>
          <a:ln>
            <a:miter lim="800000"/>
            <a:headEnd/>
            <a:tailEnd/>
          </a:ln>
        </p:spPr>
        <p:txBody>
          <a:bodyPr/>
          <a:lstStyle/>
          <a:p>
            <a:fld id="{E86EA30A-FB08-44BD-AA80-0F38BABFC60D}" type="slidenum">
              <a:rPr lang="en-GB" altLang="en-US" smtClean="0">
                <a:latin typeface="Arial" charset="0"/>
              </a:rPr>
              <a:pPr/>
              <a:t>13</a:t>
            </a:fld>
            <a:endParaRPr lang="en-GB" altLang="en-US" smtClean="0">
              <a:latin typeface="Arial" charset="0"/>
            </a:endParaRPr>
          </a:p>
        </p:txBody>
      </p:sp>
      <p:pic>
        <p:nvPicPr>
          <p:cNvPr id="18436" name="Picture 8" descr="http://images.dailykos.com/images/108141/lightbox/Chemistry-of-the-Colours-of-Autumn-Leaves-v2.png?1411755668">
            <a:hlinkClick r:id="rId3"/>
          </p:cNvPr>
          <p:cNvPicPr>
            <a:picLocks noChangeAspect="1" noChangeArrowheads="1"/>
          </p:cNvPicPr>
          <p:nvPr/>
        </p:nvPicPr>
        <p:blipFill>
          <a:blip r:embed="rId4" cstate="print"/>
          <a:srcRect/>
          <a:stretch>
            <a:fillRect/>
          </a:stretch>
        </p:blipFill>
        <p:spPr bwMode="auto">
          <a:xfrm>
            <a:off x="963613" y="1019175"/>
            <a:ext cx="7550150" cy="53387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9459" name="Slide Number Placeholder 4"/>
          <p:cNvSpPr>
            <a:spLocks noGrp="1"/>
          </p:cNvSpPr>
          <p:nvPr>
            <p:ph type="sldNum" sz="quarter" idx="11"/>
          </p:nvPr>
        </p:nvSpPr>
        <p:spPr>
          <a:noFill/>
          <a:ln>
            <a:miter lim="800000"/>
            <a:headEnd/>
            <a:tailEnd/>
          </a:ln>
        </p:spPr>
        <p:txBody>
          <a:bodyPr/>
          <a:lstStyle/>
          <a:p>
            <a:fld id="{E8CC7B48-7EE7-49FA-B792-3311975DFFDA}" type="slidenum">
              <a:rPr lang="en-GB" altLang="en-US" smtClean="0">
                <a:latin typeface="Arial" charset="0"/>
              </a:rPr>
              <a:pPr/>
              <a:t>14</a:t>
            </a:fld>
            <a:endParaRPr lang="en-GB" altLang="en-US" smtClean="0">
              <a:latin typeface="Arial" charset="0"/>
            </a:endParaRPr>
          </a:p>
        </p:txBody>
      </p:sp>
      <p:pic>
        <p:nvPicPr>
          <p:cNvPr id="19466" name="Picture 10" descr="http://www.compoundchem.com/wp-content/uploads/2013/12/Chemistry-of-Fireworks-POSTER.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31640" y="409228"/>
            <a:ext cx="5544616" cy="592220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sz="3600" dirty="0">
                <a:cs typeface="+mj-cs"/>
              </a:rPr>
              <a:t>References:</a:t>
            </a:r>
          </a:p>
        </p:txBody>
      </p:sp>
      <p:sp>
        <p:nvSpPr>
          <p:cNvPr id="10243" name="Content Placeholder 2"/>
          <p:cNvSpPr>
            <a:spLocks noGrp="1"/>
          </p:cNvSpPr>
          <p:nvPr>
            <p:ph idx="1"/>
          </p:nvPr>
        </p:nvSpPr>
        <p:spPr>
          <a:xfrm>
            <a:off x="755650" y="1628775"/>
            <a:ext cx="7643813" cy="4176713"/>
          </a:xfrm>
        </p:spPr>
        <p:txBody>
          <a:bodyPr/>
          <a:lstStyle/>
          <a:p>
            <a:pPr marL="0" indent="0" eaLnBrk="1" hangingPunct="1">
              <a:buFontTx/>
              <a:buNone/>
              <a:defRPr/>
            </a:pPr>
            <a:r>
              <a:rPr lang="en-US" altLang="en-US" i="1" dirty="0" smtClean="0">
                <a:ea typeface="ＭＳ Ｐゴシック" pitchFamily="34" charset="-128"/>
              </a:rPr>
              <a:t>Celebrating Chemistry</a:t>
            </a:r>
            <a:r>
              <a:rPr lang="en-US" altLang="en-US" dirty="0" smtClean="0">
                <a:ea typeface="ＭＳ Ｐゴシック" pitchFamily="34" charset="-128"/>
              </a:rPr>
              <a:t>, NCW 2015 edition: ”Chemistry Colors Our World,” American Chemical Society, Washington D.C.</a:t>
            </a:r>
          </a:p>
          <a:p>
            <a:pPr marL="0" indent="0" eaLnBrk="1" hangingPunct="1">
              <a:buFontTx/>
              <a:buNone/>
              <a:defRPr/>
            </a:pPr>
            <a:r>
              <a:rPr lang="en-US" altLang="en-US" i="1" dirty="0" smtClean="0">
                <a:ea typeface="ＭＳ Ｐゴシック" pitchFamily="34" charset="-128"/>
              </a:rPr>
              <a:t>Compound Interest</a:t>
            </a:r>
            <a:r>
              <a:rPr lang="en-US" altLang="en-US" dirty="0" smtClean="0">
                <a:ea typeface="ＭＳ Ｐゴシック" pitchFamily="34" charset="-128"/>
              </a:rPr>
              <a:t>, Chemistry based infographics from UK Chemistry Teacher Andy </a:t>
            </a:r>
            <a:r>
              <a:rPr lang="en-US" altLang="en-US" dirty="0" err="1" smtClean="0">
                <a:ea typeface="ＭＳ Ｐゴシック" pitchFamily="34" charset="-128"/>
              </a:rPr>
              <a:t>Brunning</a:t>
            </a:r>
            <a:r>
              <a:rPr lang="en-US" altLang="en-US" dirty="0" smtClean="0">
                <a:ea typeface="ＭＳ Ｐゴシック" pitchFamily="34" charset="-128"/>
              </a:rPr>
              <a:t>, free for educational uses.  </a:t>
            </a:r>
            <a:r>
              <a:rPr lang="en-US" altLang="en-US" dirty="0" smtClean="0">
                <a:ea typeface="ＭＳ Ｐゴシック" pitchFamily="34" charset="-128"/>
                <a:hlinkClick r:id="rId3"/>
              </a:rPr>
              <a:t>http://www.compoundchem.com/</a:t>
            </a:r>
            <a:r>
              <a:rPr lang="en-US" altLang="en-US" dirty="0" smtClean="0">
                <a:ea typeface="ＭＳ Ｐゴシック" pitchFamily="34" charset="-128"/>
              </a:rPr>
              <a:t>. Copyright 2015 Andy </a:t>
            </a:r>
            <a:r>
              <a:rPr lang="en-US" altLang="en-US" dirty="0" err="1" smtClean="0">
                <a:ea typeface="ＭＳ Ｐゴシック" pitchFamily="34" charset="-128"/>
              </a:rPr>
              <a:t>Brunning</a:t>
            </a:r>
            <a:r>
              <a:rPr lang="en-US" altLang="en-US" dirty="0" smtClean="0">
                <a:ea typeface="ＭＳ Ｐゴシック" pitchFamily="34" charset="-128"/>
              </a:rPr>
              <a:t>/Compound Interest.</a:t>
            </a:r>
          </a:p>
          <a:p>
            <a:pPr marL="0" indent="0">
              <a:buFontTx/>
              <a:buNone/>
              <a:defRPr/>
            </a:pPr>
            <a:r>
              <a:rPr lang="en-US" altLang="en-US" dirty="0" err="1" smtClean="0">
                <a:ea typeface="ＭＳ Ｐゴシック" pitchFamily="34" charset="-128"/>
              </a:rPr>
              <a:t>Orna</a:t>
            </a:r>
            <a:r>
              <a:rPr lang="en-US" altLang="en-US" dirty="0" smtClean="0">
                <a:ea typeface="ＭＳ Ｐゴシック" pitchFamily="34" charset="-128"/>
              </a:rPr>
              <a:t>, Mary </a:t>
            </a:r>
            <a:r>
              <a:rPr lang="en-US" altLang="en-US" dirty="0" err="1" smtClean="0">
                <a:ea typeface="ＭＳ Ｐゴシック" pitchFamily="34" charset="-128"/>
              </a:rPr>
              <a:t>Virginia,</a:t>
            </a:r>
            <a:r>
              <a:rPr lang="en-US" altLang="en-US" i="1" dirty="0" err="1" smtClean="0">
                <a:ea typeface="ＭＳ Ｐゴシック" pitchFamily="34" charset="-128"/>
              </a:rPr>
              <a:t>The</a:t>
            </a:r>
            <a:r>
              <a:rPr lang="en-US" altLang="en-US" i="1" dirty="0" smtClean="0">
                <a:ea typeface="ＭＳ Ｐゴシック" pitchFamily="34" charset="-128"/>
              </a:rPr>
              <a:t> Chemical History of Color</a:t>
            </a:r>
            <a:r>
              <a:rPr lang="en-US" altLang="en-US" dirty="0" smtClean="0">
                <a:ea typeface="ＭＳ Ｐゴシック" pitchFamily="34" charset="-128"/>
              </a:rPr>
              <a:t>, Springer SBM: Heidelberg, 2013,153 pp. ISBN 978-3642-326417.</a:t>
            </a:r>
          </a:p>
          <a:p>
            <a:pPr marL="0" indent="0" eaLnBrk="1" hangingPunct="1">
              <a:buFontTx/>
              <a:buNone/>
              <a:defRPr/>
            </a:pPr>
            <a:endParaRPr lang="en-US" dirty="0"/>
          </a:p>
          <a:p>
            <a:pPr marL="0" indent="0" eaLnBrk="1" hangingPunct="1">
              <a:buFontTx/>
              <a:buNone/>
              <a:defRPr/>
            </a:pPr>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6013" y="476250"/>
            <a:ext cx="5616575" cy="1584325"/>
          </a:xfrm>
        </p:spPr>
        <p:txBody>
          <a:bodyPr/>
          <a:lstStyle/>
          <a:p>
            <a:pPr eaLnBrk="1" hangingPunct="1">
              <a:defRPr/>
            </a:pPr>
            <a:r>
              <a:rPr lang="en-US" altLang="en-US" sz="3600" cap="none" dirty="0" smtClean="0">
                <a:ea typeface="ＭＳ Ｐゴシック" pitchFamily="34" charset="-128"/>
              </a:rPr>
              <a:t>What </a:t>
            </a:r>
            <a:r>
              <a:rPr lang="en-US" altLang="en-US" sz="3600" cap="none" dirty="0">
                <a:ea typeface="ＭＳ Ｐゴシック" pitchFamily="34" charset="-128"/>
              </a:rPr>
              <a:t>i</a:t>
            </a:r>
            <a:r>
              <a:rPr lang="en-US" altLang="en-US" sz="3600" cap="none" dirty="0" smtClean="0">
                <a:ea typeface="ＭＳ Ｐゴシック" pitchFamily="34" charset="-128"/>
              </a:rPr>
              <a:t>s color</a:t>
            </a:r>
            <a:r>
              <a:rPr lang="en-US" altLang="en-US" sz="3600" cap="none" dirty="0">
                <a:ea typeface="ＭＳ Ｐゴシック" pitchFamily="34" charset="-128"/>
              </a:rPr>
              <a:t> </a:t>
            </a:r>
            <a:r>
              <a:rPr lang="en-US" altLang="en-US" sz="3600" cap="none" dirty="0" smtClean="0">
                <a:ea typeface="ＭＳ Ｐゴシック" pitchFamily="34" charset="-128"/>
              </a:rPr>
              <a:t>and what </a:t>
            </a:r>
            <a:r>
              <a:rPr lang="en-US" altLang="en-US" sz="3600" cap="none" dirty="0">
                <a:ea typeface="ＭＳ Ｐゴシック" pitchFamily="34" charset="-128"/>
              </a:rPr>
              <a:t>d</a:t>
            </a:r>
            <a:r>
              <a:rPr lang="en-US" altLang="en-US" sz="3600" cap="none" dirty="0" smtClean="0">
                <a:ea typeface="ＭＳ Ｐゴシック" pitchFamily="34" charset="-128"/>
              </a:rPr>
              <a:t>oes </a:t>
            </a:r>
            <a:r>
              <a:rPr lang="en-US" altLang="en-US" sz="3600" cap="none" dirty="0">
                <a:ea typeface="ＭＳ Ｐゴシック" pitchFamily="34" charset="-128"/>
              </a:rPr>
              <a:t>i</a:t>
            </a:r>
            <a:r>
              <a:rPr lang="en-US" altLang="en-US" sz="3600" cap="none" dirty="0" smtClean="0">
                <a:ea typeface="ＭＳ Ｐゴシック" pitchFamily="34" charset="-128"/>
              </a:rPr>
              <a:t>t </a:t>
            </a:r>
            <a:r>
              <a:rPr lang="en-US" altLang="en-US" sz="3600" cap="none" dirty="0">
                <a:ea typeface="ＭＳ Ｐゴシック" pitchFamily="34" charset="-128"/>
              </a:rPr>
              <a:t>h</a:t>
            </a:r>
            <a:r>
              <a:rPr lang="en-US" altLang="en-US" sz="3600" cap="none" dirty="0" smtClean="0">
                <a:ea typeface="ＭＳ Ｐゴシック" pitchFamily="34" charset="-128"/>
              </a:rPr>
              <a:t>ave to </a:t>
            </a:r>
            <a:r>
              <a:rPr lang="en-US" altLang="en-US" sz="3600" cap="none" dirty="0">
                <a:ea typeface="ＭＳ Ｐゴシック" pitchFamily="34" charset="-128"/>
              </a:rPr>
              <a:t>d</a:t>
            </a:r>
            <a:r>
              <a:rPr lang="en-US" altLang="en-US" sz="3600" cap="none" dirty="0" smtClean="0">
                <a:ea typeface="ＭＳ Ｐゴシック" pitchFamily="34" charset="-128"/>
              </a:rPr>
              <a:t>o </a:t>
            </a:r>
            <a:r>
              <a:rPr lang="en-US" altLang="en-US" sz="3600" cap="none" dirty="0">
                <a:ea typeface="ＭＳ Ｐゴシック" pitchFamily="34" charset="-128"/>
              </a:rPr>
              <a:t>w</a:t>
            </a:r>
            <a:r>
              <a:rPr lang="en-US" altLang="en-US" sz="3600" cap="none" dirty="0" smtClean="0">
                <a:ea typeface="ＭＳ Ｐゴシック" pitchFamily="34" charset="-128"/>
              </a:rPr>
              <a:t>ith </a:t>
            </a:r>
            <a:r>
              <a:rPr lang="en-US" altLang="en-US" sz="3600" cap="none" dirty="0">
                <a:ea typeface="ＭＳ Ｐゴシック" pitchFamily="34" charset="-128"/>
              </a:rPr>
              <a:t>c</a:t>
            </a:r>
            <a:r>
              <a:rPr lang="en-US" altLang="en-US" sz="3600" cap="none" dirty="0" smtClean="0">
                <a:ea typeface="ＭＳ Ｐゴシック" pitchFamily="34" charset="-128"/>
              </a:rPr>
              <a:t>hemistry?</a:t>
            </a:r>
          </a:p>
        </p:txBody>
      </p:sp>
      <p:pic>
        <p:nvPicPr>
          <p:cNvPr id="7171" name="Picture 8"/>
          <p:cNvPicPr>
            <a:picLocks noChangeAspect="1" noChangeArrowheads="1"/>
          </p:cNvPicPr>
          <p:nvPr/>
        </p:nvPicPr>
        <p:blipFill>
          <a:blip r:embed="rId3" cstate="print"/>
          <a:srcRect/>
          <a:stretch>
            <a:fillRect/>
          </a:stretch>
        </p:blipFill>
        <p:spPr bwMode="auto">
          <a:xfrm>
            <a:off x="2268538" y="1989138"/>
            <a:ext cx="4391025" cy="43862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13" y="1125538"/>
            <a:ext cx="6227762" cy="5040312"/>
          </a:xfrm>
        </p:spPr>
        <p:txBody>
          <a:bodyPr anchor="t"/>
          <a:lstStyle/>
          <a:p>
            <a:pPr>
              <a:defRPr/>
            </a:pPr>
            <a:r>
              <a:rPr lang="en-US" sz="3600" dirty="0" smtClean="0"/>
              <a:t>Color: </a:t>
            </a:r>
            <a:r>
              <a:rPr lang="en-US" sz="3600" b="0" dirty="0" smtClean="0"/>
              <a:t>How an object looks to our eyes, based on how it reflects or gives off </a:t>
            </a:r>
            <a:r>
              <a:rPr lang="en-US" sz="3600" u="sng" dirty="0" smtClean="0"/>
              <a:t>light</a:t>
            </a:r>
            <a:r>
              <a:rPr lang="en-US" sz="3600" b="0" dirty="0" smtClean="0"/>
              <a:t>. </a:t>
            </a:r>
            <a:br>
              <a:rPr lang="en-US" sz="3600" b="0" dirty="0" smtClean="0"/>
            </a:br>
            <a:r>
              <a:rPr lang="en-US" sz="3600" b="0" dirty="0" smtClean="0"/>
              <a:t/>
            </a:r>
            <a:br>
              <a:rPr lang="en-US" sz="3600" b="0" dirty="0" smtClean="0"/>
            </a:br>
            <a:r>
              <a:rPr lang="en-US" sz="3600" b="0" dirty="0" smtClean="0"/>
              <a:t/>
            </a:r>
            <a:br>
              <a:rPr lang="en-US" sz="3600" b="0" dirty="0" smtClean="0"/>
            </a:br>
            <a:r>
              <a:rPr lang="en-US" sz="3600" dirty="0" smtClean="0"/>
              <a:t>Chemistry: </a:t>
            </a:r>
            <a:r>
              <a:rPr lang="en-US" sz="3600" b="0" dirty="0" smtClean="0"/>
              <a:t>The study of the properties of matter and the changes that can occur in matter. </a:t>
            </a:r>
            <a:endParaRPr lang="en-US" b="0" dirty="0">
              <a:cs typeface="+mj-cs"/>
            </a:endParaRPr>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3316" name="Slide Number Placeholder 4"/>
          <p:cNvSpPr>
            <a:spLocks noGrp="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B1BEE09-29C9-4541-82A9-C0CCED674180}" type="slidenum">
              <a:rPr lang="en-GB" altLang="en-US" sz="800" smtClean="0">
                <a:solidFill>
                  <a:srgbClr val="0039A6"/>
                </a:solidFill>
              </a:rPr>
              <a:pPr eaLnBrk="1" hangingPunct="1">
                <a:defRPr/>
              </a:pPr>
              <a:t>3</a:t>
            </a:fld>
            <a:endParaRPr lang="en-GB" altLang="en-US" sz="800" smtClean="0">
              <a:solidFill>
                <a:srgbClr val="0039A6"/>
              </a:solidFill>
            </a:endParaRPr>
          </a:p>
        </p:txBody>
      </p:sp>
      <p:sp>
        <p:nvSpPr>
          <p:cNvPr id="8197" name="TextBox 6"/>
          <p:cNvSpPr txBox="1">
            <a:spLocks noChangeArrowheads="1"/>
          </p:cNvSpPr>
          <p:nvPr/>
        </p:nvSpPr>
        <p:spPr bwMode="auto">
          <a:xfrm>
            <a:off x="971550" y="6061075"/>
            <a:ext cx="1146175" cy="246063"/>
          </a:xfrm>
          <a:prstGeom prst="rect">
            <a:avLst/>
          </a:prstGeom>
          <a:noFill/>
          <a:ln w="9525">
            <a:noFill/>
            <a:miter lim="800000"/>
            <a:headEnd/>
            <a:tailEnd/>
          </a:ln>
        </p:spPr>
        <p:txBody>
          <a:bodyPr wrap="none">
            <a:spAutoFit/>
          </a:bodyPr>
          <a:lstStyle/>
          <a:p>
            <a:r>
              <a:rPr lang="en-US" altLang="en-US" sz="1000"/>
              <a:t>Copper II Sulfate</a:t>
            </a:r>
          </a:p>
        </p:txBody>
      </p:sp>
      <p:pic>
        <p:nvPicPr>
          <p:cNvPr id="8198" name="Picture 10"/>
          <p:cNvPicPr>
            <a:picLocks noChangeAspect="1" noChangeArrowheads="1"/>
          </p:cNvPicPr>
          <p:nvPr/>
        </p:nvPicPr>
        <p:blipFill>
          <a:blip r:embed="rId3" cstate="print"/>
          <a:srcRect/>
          <a:stretch>
            <a:fillRect/>
          </a:stretch>
        </p:blipFill>
        <p:spPr bwMode="auto">
          <a:xfrm>
            <a:off x="539750" y="836613"/>
            <a:ext cx="2266950" cy="2155825"/>
          </a:xfrm>
          <a:prstGeom prst="rect">
            <a:avLst/>
          </a:prstGeom>
          <a:noFill/>
          <a:ln w="9525">
            <a:noFill/>
            <a:miter lim="800000"/>
            <a:headEnd/>
            <a:tailEnd/>
          </a:ln>
          <a:effectLst/>
        </p:spPr>
      </p:pic>
      <p:pic>
        <p:nvPicPr>
          <p:cNvPr id="8199" name="Picture 12"/>
          <p:cNvPicPr>
            <a:picLocks noChangeAspect="1" noChangeArrowheads="1"/>
          </p:cNvPicPr>
          <p:nvPr/>
        </p:nvPicPr>
        <p:blipFill>
          <a:blip r:embed="rId4" cstate="print"/>
          <a:srcRect/>
          <a:stretch>
            <a:fillRect/>
          </a:stretch>
        </p:blipFill>
        <p:spPr bwMode="auto">
          <a:xfrm>
            <a:off x="650875" y="2992438"/>
            <a:ext cx="2044700" cy="30686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92150"/>
            <a:ext cx="5616575" cy="944563"/>
          </a:xfrm>
        </p:spPr>
        <p:txBody>
          <a:bodyPr/>
          <a:lstStyle/>
          <a:p>
            <a:pPr>
              <a:defRPr/>
            </a:pPr>
            <a:r>
              <a:rPr lang="en-US" sz="3600" dirty="0" smtClean="0"/>
              <a:t>What is Light?</a:t>
            </a:r>
            <a:r>
              <a:rPr lang="en-US" sz="3200" dirty="0" smtClean="0"/>
              <a:t/>
            </a:r>
            <a:br>
              <a:rPr lang="en-US" sz="3200" dirty="0" smtClean="0"/>
            </a:br>
            <a:endParaRPr lang="en-US" sz="3200"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9220" name="Slide Number Placeholder 4"/>
          <p:cNvSpPr>
            <a:spLocks noGrp="1"/>
          </p:cNvSpPr>
          <p:nvPr>
            <p:ph type="sldNum" sz="quarter" idx="11"/>
          </p:nvPr>
        </p:nvSpPr>
        <p:spPr>
          <a:noFill/>
          <a:ln>
            <a:miter lim="800000"/>
            <a:headEnd/>
            <a:tailEnd/>
          </a:ln>
        </p:spPr>
        <p:txBody>
          <a:bodyPr/>
          <a:lstStyle/>
          <a:p>
            <a:fld id="{68BA6E07-18B0-4FA2-8BFF-E8DF693AFDE8}" type="slidenum">
              <a:rPr lang="en-GB" altLang="en-US" smtClean="0">
                <a:latin typeface="Arial" charset="0"/>
              </a:rPr>
              <a:pPr/>
              <a:t>4</a:t>
            </a:fld>
            <a:endParaRPr lang="en-GB" altLang="en-US" smtClean="0">
              <a:latin typeface="Arial" charset="0"/>
            </a:endParaRPr>
          </a:p>
        </p:txBody>
      </p:sp>
      <p:sp>
        <p:nvSpPr>
          <p:cNvPr id="5" name="Content Placeholder 4"/>
          <p:cNvSpPr>
            <a:spLocks noGrp="1"/>
          </p:cNvSpPr>
          <p:nvPr>
            <p:ph idx="1"/>
          </p:nvPr>
        </p:nvSpPr>
        <p:spPr>
          <a:xfrm>
            <a:off x="611188" y="1773238"/>
            <a:ext cx="4465637" cy="3743325"/>
          </a:xfrm>
        </p:spPr>
        <p:txBody>
          <a:bodyPr/>
          <a:lstStyle/>
          <a:p>
            <a:pPr>
              <a:defRPr/>
            </a:pPr>
            <a:r>
              <a:rPr lang="en-US" sz="2400" dirty="0" smtClean="0"/>
              <a:t>Light is a form of </a:t>
            </a:r>
            <a:r>
              <a:rPr lang="en-US" sz="2400" b="1" dirty="0" smtClean="0"/>
              <a:t>energy</a:t>
            </a:r>
            <a:r>
              <a:rPr lang="en-US" sz="2400" dirty="0" smtClean="0"/>
              <a:t>.</a:t>
            </a:r>
          </a:p>
          <a:p>
            <a:pPr>
              <a:defRPr/>
            </a:pPr>
            <a:r>
              <a:rPr lang="en-US" sz="2400" dirty="0" smtClean="0"/>
              <a:t>It travels through space like a wave. </a:t>
            </a:r>
          </a:p>
          <a:p>
            <a:pPr>
              <a:defRPr/>
            </a:pPr>
            <a:r>
              <a:rPr lang="en-US" sz="2400" dirty="0" smtClean="0"/>
              <a:t>Light is described by its </a:t>
            </a:r>
            <a:r>
              <a:rPr lang="en-US" sz="2400" b="1" u="sng" dirty="0" smtClean="0"/>
              <a:t>Wavelength</a:t>
            </a:r>
            <a:r>
              <a:rPr lang="en-US" sz="2400" dirty="0" smtClean="0"/>
              <a:t> and </a:t>
            </a:r>
            <a:r>
              <a:rPr lang="en-US" sz="2400" b="1" u="sng" dirty="0" smtClean="0"/>
              <a:t>Frequency.</a:t>
            </a:r>
            <a:r>
              <a:rPr lang="en-US" sz="2400" dirty="0" smtClean="0"/>
              <a:t> </a:t>
            </a:r>
          </a:p>
          <a:p>
            <a:pPr>
              <a:defRPr/>
            </a:pPr>
            <a:endParaRPr lang="en-US" sz="2400" dirty="0" smtClean="0"/>
          </a:p>
          <a:p>
            <a:pPr>
              <a:defRPr/>
            </a:pPr>
            <a:endParaRPr lang="en-US" dirty="0"/>
          </a:p>
        </p:txBody>
      </p:sp>
      <p:pic>
        <p:nvPicPr>
          <p:cNvPr id="9222" name="Picture 21" descr="C:\Users\98203\AppData\Local\Microsoft\Windows\Temporary Internet Files\Content.IE5\YD49Q6NL\u11l2a2[1].gif"/>
          <p:cNvPicPr>
            <a:picLocks noChangeAspect="1" noChangeArrowheads="1"/>
          </p:cNvPicPr>
          <p:nvPr/>
        </p:nvPicPr>
        <p:blipFill>
          <a:blip r:embed="rId3" cstate="print"/>
          <a:srcRect/>
          <a:stretch>
            <a:fillRect/>
          </a:stretch>
        </p:blipFill>
        <p:spPr bwMode="auto">
          <a:xfrm>
            <a:off x="5435600" y="1989138"/>
            <a:ext cx="3171825" cy="2616200"/>
          </a:xfrm>
          <a:prstGeom prst="rect">
            <a:avLst/>
          </a:prstGeom>
          <a:noFill/>
          <a:ln w="9525">
            <a:noFill/>
            <a:miter lim="800000"/>
            <a:headEnd/>
            <a:tailEnd/>
          </a:ln>
        </p:spPr>
      </p:pic>
      <p:sp>
        <p:nvSpPr>
          <p:cNvPr id="9223" name="TextBox 5"/>
          <p:cNvSpPr txBox="1">
            <a:spLocks noChangeArrowheads="1"/>
          </p:cNvSpPr>
          <p:nvPr/>
        </p:nvSpPr>
        <p:spPr bwMode="auto">
          <a:xfrm>
            <a:off x="6002338" y="2965450"/>
            <a:ext cx="1593850" cy="430213"/>
          </a:xfrm>
          <a:prstGeom prst="rect">
            <a:avLst/>
          </a:prstGeom>
          <a:noFill/>
          <a:ln w="9525">
            <a:noFill/>
            <a:miter lim="800000"/>
            <a:headEnd/>
            <a:tailEnd/>
          </a:ln>
        </p:spPr>
        <p:txBody>
          <a:bodyPr>
            <a:spAutoFit/>
          </a:bodyPr>
          <a:lstStyle/>
          <a:p>
            <a:r>
              <a:rPr lang="en-US" altLang="en-US" sz="1200" b="1"/>
              <a:t>Short wavelength</a:t>
            </a:r>
          </a:p>
          <a:p>
            <a:endParaRPr lang="en-US" altLang="en-US" sz="1000"/>
          </a:p>
        </p:txBody>
      </p:sp>
      <p:sp>
        <p:nvSpPr>
          <p:cNvPr id="9224" name="TextBox 6"/>
          <p:cNvSpPr txBox="1">
            <a:spLocks noChangeArrowheads="1"/>
          </p:cNvSpPr>
          <p:nvPr/>
        </p:nvSpPr>
        <p:spPr bwMode="auto">
          <a:xfrm>
            <a:off x="6076950" y="4467225"/>
            <a:ext cx="1444625" cy="276225"/>
          </a:xfrm>
          <a:prstGeom prst="rect">
            <a:avLst/>
          </a:prstGeom>
          <a:noFill/>
          <a:ln w="9525">
            <a:noFill/>
            <a:miter lim="800000"/>
            <a:headEnd/>
            <a:tailEnd/>
          </a:ln>
        </p:spPr>
        <p:txBody>
          <a:bodyPr wrap="none">
            <a:spAutoFit/>
          </a:bodyPr>
          <a:lstStyle/>
          <a:p>
            <a:r>
              <a:rPr lang="en-US" altLang="en-US" sz="1200" b="1"/>
              <a:t>Long wavelength</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88913"/>
            <a:ext cx="6048375" cy="1165225"/>
          </a:xfrm>
        </p:spPr>
        <p:txBody>
          <a:bodyPr/>
          <a:lstStyle/>
          <a:p>
            <a:pPr>
              <a:defRPr/>
            </a:pPr>
            <a:r>
              <a:rPr lang="en-US" sz="3600" dirty="0" smtClean="0"/>
              <a:t>Our eyes </a:t>
            </a:r>
            <a:r>
              <a:rPr lang="en-US" sz="3600" dirty="0"/>
              <a:t>c</a:t>
            </a:r>
            <a:r>
              <a:rPr lang="en-US" sz="3600" dirty="0" smtClean="0"/>
              <a:t>an </a:t>
            </a:r>
            <a:r>
              <a:rPr lang="en-US" sz="3600" dirty="0"/>
              <a:t>o</a:t>
            </a:r>
            <a:r>
              <a:rPr lang="en-US" sz="3600" dirty="0" smtClean="0"/>
              <a:t>nly </a:t>
            </a:r>
            <a:r>
              <a:rPr lang="en-US" sz="3600" dirty="0"/>
              <a:t>s</a:t>
            </a:r>
            <a:r>
              <a:rPr lang="en-US" sz="3600" dirty="0" smtClean="0"/>
              <a:t>ee </a:t>
            </a:r>
            <a:r>
              <a:rPr lang="en-US" sz="3600" dirty="0"/>
              <a:t>c</a:t>
            </a:r>
            <a:r>
              <a:rPr lang="en-US" sz="3600" dirty="0" smtClean="0"/>
              <a:t>ertain </a:t>
            </a:r>
            <a:r>
              <a:rPr lang="en-US" sz="3600" dirty="0"/>
              <a:t>l</a:t>
            </a:r>
            <a:r>
              <a:rPr lang="en-US" sz="3600" dirty="0" smtClean="0"/>
              <a:t>ight </a:t>
            </a:r>
            <a:r>
              <a:rPr lang="en-US" sz="3600" dirty="0"/>
              <a:t>w</a:t>
            </a:r>
            <a:r>
              <a:rPr lang="en-US" sz="3600" dirty="0" smtClean="0"/>
              <a:t>avelengths.</a:t>
            </a:r>
            <a:endParaRPr lang="en-US" sz="3600"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0244" name="Slide Number Placeholder 4"/>
          <p:cNvSpPr>
            <a:spLocks noGrp="1"/>
          </p:cNvSpPr>
          <p:nvPr>
            <p:ph type="sldNum" sz="quarter" idx="11"/>
          </p:nvPr>
        </p:nvSpPr>
        <p:spPr>
          <a:noFill/>
          <a:ln>
            <a:miter lim="800000"/>
            <a:headEnd/>
            <a:tailEnd/>
          </a:ln>
        </p:spPr>
        <p:txBody>
          <a:bodyPr/>
          <a:lstStyle/>
          <a:p>
            <a:fld id="{551C5735-9AA8-435B-BC92-EAEDF15B6FAC}" type="slidenum">
              <a:rPr lang="en-GB" altLang="en-US" smtClean="0">
                <a:latin typeface="Arial" charset="0"/>
              </a:rPr>
              <a:pPr/>
              <a:t>5</a:t>
            </a:fld>
            <a:endParaRPr lang="en-GB" altLang="en-US" smtClean="0">
              <a:latin typeface="Arial" charset="0"/>
            </a:endParaRPr>
          </a:p>
        </p:txBody>
      </p:sp>
      <p:sp>
        <p:nvSpPr>
          <p:cNvPr id="10245" name="TextBox 11"/>
          <p:cNvSpPr txBox="1">
            <a:spLocks noChangeArrowheads="1"/>
          </p:cNvSpPr>
          <p:nvPr/>
        </p:nvSpPr>
        <p:spPr bwMode="auto">
          <a:xfrm>
            <a:off x="900113" y="1844675"/>
            <a:ext cx="3295650" cy="3786188"/>
          </a:xfrm>
          <a:prstGeom prst="rect">
            <a:avLst/>
          </a:prstGeom>
          <a:noFill/>
          <a:ln w="9525">
            <a:noFill/>
            <a:miter lim="800000"/>
            <a:headEnd/>
            <a:tailEnd/>
          </a:ln>
        </p:spPr>
        <p:txBody>
          <a:bodyPr>
            <a:spAutoFit/>
          </a:bodyPr>
          <a:lstStyle/>
          <a:p>
            <a:r>
              <a:rPr lang="en-US" altLang="en-US" sz="2400" b="1">
                <a:solidFill>
                  <a:srgbClr val="0039A6"/>
                </a:solidFill>
              </a:rPr>
              <a:t>“</a:t>
            </a:r>
            <a:r>
              <a:rPr lang="en-US" altLang="en-US" sz="2400">
                <a:solidFill>
                  <a:srgbClr val="0039A6"/>
                </a:solidFill>
              </a:rPr>
              <a:t>Cone” cells in the back of the eye come in three types, ones that sense </a:t>
            </a:r>
            <a:r>
              <a:rPr lang="en-US" altLang="en-US" sz="2400">
                <a:solidFill>
                  <a:srgbClr val="FF0000"/>
                </a:solidFill>
              </a:rPr>
              <a:t>red</a:t>
            </a:r>
            <a:r>
              <a:rPr lang="en-US" altLang="en-US" sz="2400">
                <a:solidFill>
                  <a:srgbClr val="0039A6"/>
                </a:solidFill>
              </a:rPr>
              <a:t>, </a:t>
            </a:r>
            <a:r>
              <a:rPr lang="en-US" altLang="en-US" sz="2400">
                <a:solidFill>
                  <a:srgbClr val="3366FF"/>
                </a:solidFill>
              </a:rPr>
              <a:t>blue</a:t>
            </a:r>
            <a:r>
              <a:rPr lang="en-US" altLang="en-US" sz="2400">
                <a:solidFill>
                  <a:srgbClr val="0039A6"/>
                </a:solidFill>
              </a:rPr>
              <a:t> or </a:t>
            </a:r>
            <a:r>
              <a:rPr lang="en-US" altLang="en-US" sz="2400">
                <a:solidFill>
                  <a:srgbClr val="07E303"/>
                </a:solidFill>
              </a:rPr>
              <a:t>green</a:t>
            </a:r>
            <a:r>
              <a:rPr lang="en-US" altLang="en-US" sz="2400">
                <a:solidFill>
                  <a:srgbClr val="0039A6"/>
                </a:solidFill>
              </a:rPr>
              <a:t>. These are called primary colors and the other colors we perceive are mixes of these primary colors. </a:t>
            </a:r>
          </a:p>
        </p:txBody>
      </p:sp>
      <p:pic>
        <p:nvPicPr>
          <p:cNvPr id="10246" name="Picture 10"/>
          <p:cNvPicPr>
            <a:picLocks noGrp="1" noChangeAspect="1" noChangeArrowheads="1"/>
          </p:cNvPicPr>
          <p:nvPr>
            <p:ph idx="1"/>
          </p:nvPr>
        </p:nvPicPr>
        <p:blipFill>
          <a:blip r:embed="rId3" cstate="print"/>
          <a:srcRect/>
          <a:stretch>
            <a:fillRect/>
          </a:stretch>
        </p:blipFill>
        <p:spPr>
          <a:xfrm>
            <a:off x="4787900" y="1484313"/>
            <a:ext cx="4176713" cy="2251075"/>
          </a:xfrm>
          <a:noFill/>
        </p:spPr>
      </p:pic>
      <p:pic>
        <p:nvPicPr>
          <p:cNvPr id="10247" name="Picture 12"/>
          <p:cNvPicPr>
            <a:picLocks noChangeAspect="1" noChangeArrowheads="1"/>
          </p:cNvPicPr>
          <p:nvPr/>
        </p:nvPicPr>
        <p:blipFill>
          <a:blip r:embed="rId4" cstate="print"/>
          <a:srcRect/>
          <a:stretch>
            <a:fillRect/>
          </a:stretch>
        </p:blipFill>
        <p:spPr bwMode="auto">
          <a:xfrm>
            <a:off x="5003800" y="3760788"/>
            <a:ext cx="3671888" cy="250348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5364" name="Slide Number Placeholder 4"/>
          <p:cNvSpPr>
            <a:spLocks noGrp="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BFA3CE3-FCB4-4EA0-B80D-B583702B05B9}" type="slidenum">
              <a:rPr lang="en-GB" altLang="en-US" sz="800" smtClean="0">
                <a:solidFill>
                  <a:srgbClr val="0039A6"/>
                </a:solidFill>
              </a:rPr>
              <a:pPr eaLnBrk="1" hangingPunct="1">
                <a:defRPr/>
              </a:pPr>
              <a:t>6</a:t>
            </a:fld>
            <a:endParaRPr lang="en-GB" altLang="en-US" sz="800" smtClean="0">
              <a:solidFill>
                <a:srgbClr val="0039A6"/>
              </a:solidFill>
            </a:endParaRPr>
          </a:p>
        </p:txBody>
      </p:sp>
      <p:sp>
        <p:nvSpPr>
          <p:cNvPr id="13" name="Title 1"/>
          <p:cNvSpPr txBox="1">
            <a:spLocks/>
          </p:cNvSpPr>
          <p:nvPr/>
        </p:nvSpPr>
        <p:spPr bwMode="auto">
          <a:xfrm>
            <a:off x="539750" y="981075"/>
            <a:ext cx="77041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b"/>
          <a:lstStyle>
            <a:lvl1pPr algn="l" rtl="0" eaLnBrk="0" fontAlgn="base" hangingPunct="0">
              <a:lnSpc>
                <a:spcPct val="90000"/>
              </a:lnSpc>
              <a:spcBef>
                <a:spcPct val="0"/>
              </a:spcBef>
              <a:spcAft>
                <a:spcPct val="0"/>
              </a:spcAft>
              <a:defRPr sz="2600" b="1">
                <a:solidFill>
                  <a:srgbClr val="0039A6"/>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600" b="1">
                <a:solidFill>
                  <a:srgbClr val="0039A6"/>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defRPr/>
            </a:pPr>
            <a:endParaRPr lang="en-US" sz="3600" dirty="0"/>
          </a:p>
        </p:txBody>
      </p:sp>
      <p:sp>
        <p:nvSpPr>
          <p:cNvPr id="3" name="Rectangle 2"/>
          <p:cNvSpPr/>
          <p:nvPr/>
        </p:nvSpPr>
        <p:spPr>
          <a:xfrm>
            <a:off x="827088" y="103188"/>
            <a:ext cx="5689600" cy="1201737"/>
          </a:xfrm>
          <a:prstGeom prst="rect">
            <a:avLst/>
          </a:prstGeom>
        </p:spPr>
        <p:txBody>
          <a:bodyPr>
            <a:spAutoFit/>
          </a:bodyPr>
          <a:lstStyle/>
          <a:p>
            <a:pPr>
              <a:defRPr/>
            </a:pPr>
            <a:r>
              <a:rPr lang="en-US" sz="3600" b="1" kern="0" dirty="0">
                <a:solidFill>
                  <a:srgbClr val="0039A6"/>
                </a:solidFill>
                <a:latin typeface="Arial"/>
                <a:ea typeface="ＭＳ Ｐゴシック" charset="0"/>
                <a:cs typeface="ＭＳ Ｐゴシック" charset="0"/>
              </a:rPr>
              <a:t>White light is made from all the colors of light.</a:t>
            </a:r>
            <a:endParaRPr lang="en-US" sz="3600" dirty="0">
              <a:ea typeface="ＭＳ Ｐゴシック" charset="0"/>
              <a:cs typeface="ＭＳ Ｐゴシック" charset="0"/>
            </a:endParaRPr>
          </a:p>
        </p:txBody>
      </p:sp>
      <p:pic>
        <p:nvPicPr>
          <p:cNvPr id="11270" name="Picture 8"/>
          <p:cNvPicPr>
            <a:picLocks noChangeAspect="1" noChangeArrowheads="1"/>
          </p:cNvPicPr>
          <p:nvPr/>
        </p:nvPicPr>
        <p:blipFill>
          <a:blip r:embed="rId3" cstate="print"/>
          <a:srcRect/>
          <a:stretch>
            <a:fillRect/>
          </a:stretch>
        </p:blipFill>
        <p:spPr bwMode="auto">
          <a:xfrm>
            <a:off x="1619250" y="1557338"/>
            <a:ext cx="6122988" cy="45926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7413" name="Slide Number Placeholder 4"/>
          <p:cNvSpPr>
            <a:spLocks noGrp="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A52B494-4ACE-490D-A2E9-6A2FD67C9854}" type="slidenum">
              <a:rPr lang="en-GB" altLang="en-US" sz="800" smtClean="0">
                <a:solidFill>
                  <a:srgbClr val="0039A6"/>
                </a:solidFill>
              </a:rPr>
              <a:pPr eaLnBrk="1" hangingPunct="1">
                <a:defRPr/>
              </a:pPr>
              <a:t>7</a:t>
            </a:fld>
            <a:endParaRPr lang="en-GB" altLang="en-US" sz="800" smtClean="0">
              <a:solidFill>
                <a:srgbClr val="0039A6"/>
              </a:solidFill>
            </a:endParaRPr>
          </a:p>
        </p:txBody>
      </p:sp>
      <p:sp>
        <p:nvSpPr>
          <p:cNvPr id="3" name="Title 2"/>
          <p:cNvSpPr>
            <a:spLocks noGrp="1"/>
          </p:cNvSpPr>
          <p:nvPr>
            <p:ph type="title"/>
          </p:nvPr>
        </p:nvSpPr>
        <p:spPr>
          <a:xfrm>
            <a:off x="1476375" y="260350"/>
            <a:ext cx="5183188" cy="1008063"/>
          </a:xfrm>
        </p:spPr>
        <p:txBody>
          <a:bodyPr/>
          <a:lstStyle/>
          <a:p>
            <a:pPr>
              <a:defRPr/>
            </a:pPr>
            <a:r>
              <a:rPr lang="en-US" sz="3600" dirty="0" smtClean="0"/>
              <a:t>What gives </a:t>
            </a:r>
            <a:r>
              <a:rPr lang="en-US" sz="3600" dirty="0"/>
              <a:t>o</a:t>
            </a:r>
            <a:r>
              <a:rPr lang="en-US" sz="3600" dirty="0" smtClean="0"/>
              <a:t>bjects </a:t>
            </a:r>
            <a:r>
              <a:rPr lang="en-US" sz="3600" dirty="0"/>
              <a:t>t</a:t>
            </a:r>
            <a:r>
              <a:rPr lang="en-US" sz="3600" dirty="0" smtClean="0"/>
              <a:t>heir color?</a:t>
            </a:r>
            <a:endParaRPr lang="en-US" sz="3600" dirty="0"/>
          </a:p>
        </p:txBody>
      </p:sp>
      <p:sp>
        <p:nvSpPr>
          <p:cNvPr id="2" name="TextBox 1"/>
          <p:cNvSpPr txBox="1"/>
          <p:nvPr/>
        </p:nvSpPr>
        <p:spPr>
          <a:xfrm>
            <a:off x="900113" y="5229225"/>
            <a:ext cx="6696075" cy="830263"/>
          </a:xfrm>
          <a:prstGeom prst="rect">
            <a:avLst/>
          </a:prstGeom>
          <a:noFill/>
        </p:spPr>
        <p:txBody>
          <a:bodyPr>
            <a:spAutoFit/>
          </a:bodyPr>
          <a:lstStyle/>
          <a:p>
            <a:pPr>
              <a:defRPr/>
            </a:pPr>
            <a:r>
              <a:rPr lang="en-US" sz="2400" dirty="0">
                <a:solidFill>
                  <a:srgbClr val="0039A6"/>
                </a:solidFill>
                <a:latin typeface="+mj-lt"/>
                <a:ea typeface="ＭＳ Ｐゴシック" charset="0"/>
                <a:cs typeface="ＭＳ Ｐゴシック" charset="0"/>
              </a:rPr>
              <a:t>Objects appear colored when they absorb some colors and reflect others. </a:t>
            </a:r>
          </a:p>
        </p:txBody>
      </p:sp>
      <p:pic>
        <p:nvPicPr>
          <p:cNvPr id="12294" name="Picture 11"/>
          <p:cNvPicPr>
            <a:picLocks noChangeAspect="1" noChangeArrowheads="1"/>
          </p:cNvPicPr>
          <p:nvPr/>
        </p:nvPicPr>
        <p:blipFill>
          <a:blip r:embed="rId3" cstate="print"/>
          <a:srcRect/>
          <a:stretch>
            <a:fillRect/>
          </a:stretch>
        </p:blipFill>
        <p:spPr bwMode="auto">
          <a:xfrm>
            <a:off x="2051050" y="1598613"/>
            <a:ext cx="4267200" cy="2984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1340768"/>
            <a:ext cx="2952328" cy="16462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t"/>
          <a:lstStyle/>
          <a:p>
            <a:pPr>
              <a:lnSpc>
                <a:spcPct val="100000"/>
              </a:lnSpc>
              <a:spcAft>
                <a:spcPts val="0"/>
              </a:spcAft>
              <a:defRPr/>
            </a:pPr>
            <a:r>
              <a:rPr lang="en-US" sz="2400" b="0" dirty="0" smtClean="0"/>
              <a:t>Adding blue, </a:t>
            </a:r>
            <a:r>
              <a:rPr lang="en-US" sz="2400" b="0" dirty="0">
                <a:solidFill>
                  <a:srgbClr val="07E303"/>
                </a:solidFill>
              </a:rPr>
              <a:t>g</a:t>
            </a:r>
            <a:r>
              <a:rPr lang="en-US" sz="2400" b="0" dirty="0" smtClean="0">
                <a:solidFill>
                  <a:srgbClr val="07E303"/>
                </a:solidFill>
              </a:rPr>
              <a:t>reen</a:t>
            </a:r>
            <a:r>
              <a:rPr lang="en-US" sz="2400" b="0" dirty="0" smtClean="0"/>
              <a:t> and </a:t>
            </a:r>
            <a:r>
              <a:rPr lang="en-US" sz="2400" b="0" dirty="0">
                <a:solidFill>
                  <a:srgbClr val="FF0000"/>
                </a:solidFill>
              </a:rPr>
              <a:t>r</a:t>
            </a:r>
            <a:r>
              <a:rPr lang="en-US" sz="2400" b="0" dirty="0" smtClean="0">
                <a:solidFill>
                  <a:srgbClr val="FF0000"/>
                </a:solidFill>
              </a:rPr>
              <a:t>ed</a:t>
            </a:r>
            <a:r>
              <a:rPr lang="en-US" sz="2400" b="0" dirty="0" smtClean="0"/>
              <a:t> </a:t>
            </a:r>
            <a:r>
              <a:rPr lang="en-US" sz="2400" b="0" dirty="0"/>
              <a:t>l</a:t>
            </a:r>
            <a:r>
              <a:rPr lang="en-US" sz="2400" b="0" dirty="0" smtClean="0"/>
              <a:t>ight in equal </a:t>
            </a:r>
            <a:r>
              <a:rPr lang="en-US" sz="2400" b="0" dirty="0"/>
              <a:t>a</a:t>
            </a:r>
            <a:r>
              <a:rPr lang="en-US" sz="2400" b="0" dirty="0" smtClean="0"/>
              <a:t>mounts produces</a:t>
            </a:r>
            <a:br>
              <a:rPr lang="en-US" sz="2400" b="0" dirty="0" smtClean="0"/>
            </a:br>
            <a:r>
              <a:rPr lang="en-US" sz="2400" b="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white </a:t>
            </a:r>
            <a:r>
              <a:rPr lang="en-US" sz="2400" b="0" dirty="0" smtClean="0"/>
              <a:t>light.</a:t>
            </a:r>
            <a:br>
              <a:rPr lang="en-US" sz="2400" b="0" dirty="0" smtClean="0"/>
            </a:br>
            <a:endParaRPr lang="en-US" sz="2400" b="0"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3316" name="Slide Number Placeholder 4"/>
          <p:cNvSpPr>
            <a:spLocks noGrp="1"/>
          </p:cNvSpPr>
          <p:nvPr>
            <p:ph type="sldNum" sz="quarter" idx="11"/>
          </p:nvPr>
        </p:nvSpPr>
        <p:spPr>
          <a:noFill/>
          <a:ln>
            <a:miter lim="800000"/>
            <a:headEnd/>
            <a:tailEnd/>
          </a:ln>
        </p:spPr>
        <p:txBody>
          <a:bodyPr/>
          <a:lstStyle/>
          <a:p>
            <a:fld id="{1968EE9B-6586-4202-8966-5E641A539365}" type="slidenum">
              <a:rPr lang="en-GB" altLang="en-US" smtClean="0">
                <a:latin typeface="Arial" charset="0"/>
              </a:rPr>
              <a:pPr/>
              <a:t>8</a:t>
            </a:fld>
            <a:endParaRPr lang="en-GB" altLang="en-US" smtClean="0">
              <a:latin typeface="Arial" charset="0"/>
            </a:endParaRPr>
          </a:p>
        </p:txBody>
      </p:sp>
      <p:sp>
        <p:nvSpPr>
          <p:cNvPr id="13317" name="TextBox 2"/>
          <p:cNvSpPr txBox="1">
            <a:spLocks noChangeArrowheads="1"/>
          </p:cNvSpPr>
          <p:nvPr/>
        </p:nvSpPr>
        <p:spPr bwMode="auto">
          <a:xfrm>
            <a:off x="5580063" y="6453188"/>
            <a:ext cx="1982787" cy="215900"/>
          </a:xfrm>
          <a:prstGeom prst="rect">
            <a:avLst/>
          </a:prstGeom>
          <a:noFill/>
          <a:ln w="9525">
            <a:noFill/>
            <a:miter lim="800000"/>
            <a:headEnd/>
            <a:tailEnd/>
          </a:ln>
        </p:spPr>
        <p:txBody>
          <a:bodyPr wrap="none">
            <a:spAutoFit/>
          </a:bodyPr>
          <a:lstStyle/>
          <a:p>
            <a:r>
              <a:rPr lang="en-US" altLang="en-US" sz="800"/>
              <a:t>Source: U.S. Department of Commerce</a:t>
            </a:r>
          </a:p>
        </p:txBody>
      </p:sp>
      <p:sp>
        <p:nvSpPr>
          <p:cNvPr id="5" name="TextBox 4"/>
          <p:cNvSpPr txBox="1"/>
          <p:nvPr/>
        </p:nvSpPr>
        <p:spPr>
          <a:xfrm>
            <a:off x="5436096" y="3068960"/>
            <a:ext cx="3384425" cy="2308324"/>
          </a:xfrm>
          <a:prstGeom prst="rect">
            <a:avLst/>
          </a:prstGeom>
          <a:noFill/>
          <a:effectLst/>
        </p:spPr>
        <p:txBody>
          <a:bodyPr>
            <a:spAutoFit/>
          </a:bodyPr>
          <a:lstStyle/>
          <a:p>
            <a:pPr>
              <a:defRPr/>
            </a:pPr>
            <a:r>
              <a:rPr lang="en-US" sz="2400" dirty="0">
                <a:solidFill>
                  <a:srgbClr val="0039A6"/>
                </a:solidFill>
                <a:latin typeface="+mj-lt"/>
                <a:ea typeface="ＭＳ Ｐゴシック" charset="0"/>
                <a:cs typeface="ＭＳ Ｐゴシック" charset="0"/>
              </a:rPr>
              <a:t>Adding them in unequal amounts leads to all the other possible colors. For example, adding </a:t>
            </a:r>
            <a:r>
              <a:rPr lang="en-US" sz="2400" dirty="0">
                <a:solidFill>
                  <a:srgbClr val="FF0000"/>
                </a:solidFill>
                <a:latin typeface="+mj-lt"/>
                <a:ea typeface="ＭＳ Ｐゴシック" charset="0"/>
                <a:cs typeface="ＭＳ Ｐゴシック" charset="0"/>
              </a:rPr>
              <a:t>red</a:t>
            </a:r>
            <a:r>
              <a:rPr lang="en-US" sz="2400" dirty="0">
                <a:solidFill>
                  <a:srgbClr val="0039A6"/>
                </a:solidFill>
                <a:latin typeface="+mj-lt"/>
                <a:ea typeface="ＭＳ Ｐゴシック" charset="0"/>
                <a:cs typeface="ＭＳ Ｐゴシック" charset="0"/>
              </a:rPr>
              <a:t> to </a:t>
            </a:r>
            <a:r>
              <a:rPr lang="en-US" sz="2400" dirty="0">
                <a:solidFill>
                  <a:srgbClr val="07E303"/>
                </a:solidFill>
                <a:latin typeface="+mj-lt"/>
                <a:ea typeface="ＭＳ Ｐゴシック" charset="0"/>
                <a:cs typeface="ＭＳ Ｐゴシック" charset="0"/>
              </a:rPr>
              <a:t>green</a:t>
            </a:r>
            <a:r>
              <a:rPr lang="en-US" sz="2400" dirty="0">
                <a:solidFill>
                  <a:srgbClr val="0039A6"/>
                </a:solidFill>
                <a:latin typeface="+mj-lt"/>
                <a:ea typeface="ＭＳ Ｐゴシック" charset="0"/>
                <a:cs typeface="ＭＳ Ｐゴシック" charset="0"/>
              </a:rPr>
              <a:t> gives </a:t>
            </a:r>
            <a:r>
              <a:rPr lang="en-US" sz="2400" dirty="0">
                <a:ln>
                  <a:solidFill>
                    <a:srgbClr val="DAB000"/>
                  </a:solidFill>
                </a:ln>
                <a:solidFill>
                  <a:srgbClr val="E3FA5C"/>
                </a:solidFill>
                <a:ea typeface="ＭＳ Ｐゴシック" charset="0"/>
                <a:cs typeface="ＭＳ Ｐゴシック" charset="0"/>
              </a:rPr>
              <a:t>yellow </a:t>
            </a:r>
            <a:r>
              <a:rPr lang="en-US" sz="2400" dirty="0">
                <a:solidFill>
                  <a:srgbClr val="0039A6"/>
                </a:solidFill>
                <a:latin typeface="+mj-lt"/>
                <a:ea typeface="ＭＳ Ｐゴシック" charset="0"/>
                <a:cs typeface="ＭＳ Ｐゴシック" charset="0"/>
              </a:rPr>
              <a:t>light. </a:t>
            </a:r>
          </a:p>
        </p:txBody>
      </p:sp>
      <p:pic>
        <p:nvPicPr>
          <p:cNvPr id="13319" name="Picture 12"/>
          <p:cNvPicPr>
            <a:picLocks noChangeAspect="1" noChangeArrowheads="1"/>
          </p:cNvPicPr>
          <p:nvPr/>
        </p:nvPicPr>
        <p:blipFill>
          <a:blip r:embed="rId3" cstate="print"/>
          <a:srcRect/>
          <a:stretch>
            <a:fillRect/>
          </a:stretch>
        </p:blipFill>
        <p:spPr bwMode="auto">
          <a:xfrm>
            <a:off x="684213" y="1735138"/>
            <a:ext cx="4038600" cy="4038600"/>
          </a:xfrm>
          <a:prstGeom prst="rect">
            <a:avLst/>
          </a:prstGeom>
          <a:noFill/>
          <a:ln w="9525">
            <a:noFill/>
            <a:miter lim="800000"/>
            <a:headEnd/>
            <a:tailEnd/>
          </a:ln>
          <a:effectLst/>
        </p:spPr>
      </p:pic>
      <p:cxnSp>
        <p:nvCxnSpPr>
          <p:cNvPr id="7" name="Straight Arrow Connector 6"/>
          <p:cNvCxnSpPr>
            <a:cxnSpLocks noChangeShapeType="1"/>
          </p:cNvCxnSpPr>
          <p:nvPr/>
        </p:nvCxnSpPr>
        <p:spPr bwMode="auto">
          <a:xfrm flipH="1" flipV="1">
            <a:off x="1835150" y="4652963"/>
            <a:ext cx="4665663" cy="90963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a:off x="3132138" y="2819400"/>
            <a:ext cx="2667000" cy="64293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322" name="TextBox 14"/>
          <p:cNvSpPr txBox="1">
            <a:spLocks noChangeArrowheads="1"/>
          </p:cNvSpPr>
          <p:nvPr/>
        </p:nvSpPr>
        <p:spPr bwMode="auto">
          <a:xfrm>
            <a:off x="957263" y="260350"/>
            <a:ext cx="5113337" cy="1200150"/>
          </a:xfrm>
          <a:prstGeom prst="rect">
            <a:avLst/>
          </a:prstGeom>
          <a:noFill/>
          <a:ln w="9525">
            <a:noFill/>
            <a:miter lim="800000"/>
            <a:headEnd/>
            <a:tailEnd/>
          </a:ln>
        </p:spPr>
        <p:txBody>
          <a:bodyPr>
            <a:spAutoFit/>
          </a:bodyPr>
          <a:lstStyle/>
          <a:p>
            <a:pPr>
              <a:tabLst>
                <a:tab pos="2806700" algn="l"/>
              </a:tabLst>
            </a:pPr>
            <a:r>
              <a:rPr lang="en-US" altLang="en-US" sz="3600" b="1">
                <a:solidFill>
                  <a:srgbClr val="0039A6"/>
                </a:solidFill>
              </a:rPr>
              <a:t>Mixing light is called additive mixing.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33375"/>
            <a:ext cx="5832475" cy="876300"/>
          </a:xfrm>
        </p:spPr>
        <p:txBody>
          <a:bodyPr/>
          <a:lstStyle/>
          <a:p>
            <a:pPr>
              <a:defRPr/>
            </a:pPr>
            <a:r>
              <a:rPr lang="en-US" sz="3600" dirty="0" smtClean="0"/>
              <a:t>Mixing pigments is called subtractive </a:t>
            </a:r>
            <a:r>
              <a:rPr lang="en-US" sz="3600" dirty="0"/>
              <a:t>m</a:t>
            </a:r>
            <a:r>
              <a:rPr lang="en-US" sz="3600" dirty="0" smtClean="0"/>
              <a:t>ixing. </a:t>
            </a:r>
            <a:endParaRPr lang="en-US" sz="3600" dirty="0"/>
          </a:p>
        </p:txBody>
      </p:sp>
      <p:sp>
        <p:nvSpPr>
          <p:cNvPr id="3" name="Content Placeholder 2"/>
          <p:cNvSpPr>
            <a:spLocks noGrp="1"/>
          </p:cNvSpPr>
          <p:nvPr>
            <p:ph idx="1"/>
          </p:nvPr>
        </p:nvSpPr>
        <p:spPr>
          <a:xfrm>
            <a:off x="900113" y="1557338"/>
            <a:ext cx="3887787" cy="1295400"/>
          </a:xfrm>
        </p:spPr>
        <p:txBody>
          <a:bodyPr/>
          <a:lstStyle/>
          <a:p>
            <a:pPr marL="0" indent="0">
              <a:buFontTx/>
              <a:buNone/>
              <a:defRPr/>
            </a:pPr>
            <a:r>
              <a:rPr lang="en-US" sz="2400" dirty="0" smtClean="0"/>
              <a:t>Pigments are molecules that absorb (or subtract) certain colors of light and reflect others. </a:t>
            </a:r>
            <a:endParaRPr lang="en-US" sz="2400" dirty="0"/>
          </a:p>
        </p:txBody>
      </p:sp>
      <p:sp>
        <p:nvSpPr>
          <p:cNvPr id="4" name="Footer Placeholder 3"/>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GB" smtClean="0"/>
              <a:t>American Chemical Society</a:t>
            </a:r>
            <a:endParaRPr lang="en-GB"/>
          </a:p>
        </p:txBody>
      </p:sp>
      <p:sp>
        <p:nvSpPr>
          <p:cNvPr id="14341" name="Slide Number Placeholder 4"/>
          <p:cNvSpPr>
            <a:spLocks noGrp="1"/>
          </p:cNvSpPr>
          <p:nvPr>
            <p:ph type="sldNum" sz="quarter" idx="11"/>
          </p:nvPr>
        </p:nvSpPr>
        <p:spPr>
          <a:noFill/>
          <a:ln>
            <a:miter lim="800000"/>
            <a:headEnd/>
            <a:tailEnd/>
          </a:ln>
        </p:spPr>
        <p:txBody>
          <a:bodyPr/>
          <a:lstStyle/>
          <a:p>
            <a:fld id="{84AB29D9-1213-48A8-AF19-25B6ED0D49A7}" type="slidenum">
              <a:rPr lang="en-GB" altLang="en-US" smtClean="0">
                <a:latin typeface="Arial" charset="0"/>
              </a:rPr>
              <a:pPr/>
              <a:t>9</a:t>
            </a:fld>
            <a:endParaRPr lang="en-GB" altLang="en-US" smtClean="0">
              <a:latin typeface="Arial" charset="0"/>
            </a:endParaRPr>
          </a:p>
        </p:txBody>
      </p:sp>
      <p:sp>
        <p:nvSpPr>
          <p:cNvPr id="5" name="Right Arrow 4"/>
          <p:cNvSpPr>
            <a:spLocks noChangeArrowheads="1"/>
          </p:cNvSpPr>
          <p:nvPr/>
        </p:nvSpPr>
        <p:spPr bwMode="auto">
          <a:xfrm rot="3205440">
            <a:off x="1720850" y="4252913"/>
            <a:ext cx="2232025" cy="946150"/>
          </a:xfrm>
          <a:prstGeom prst="rightArrow">
            <a:avLst>
              <a:gd name="adj1" fmla="val 50000"/>
              <a:gd name="adj2" fmla="val 49999"/>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6" name="Rectangle 5"/>
          <p:cNvSpPr>
            <a:spLocks noChangeArrowheads="1"/>
          </p:cNvSpPr>
          <p:nvPr/>
        </p:nvSpPr>
        <p:spPr bwMode="auto">
          <a:xfrm>
            <a:off x="2555875" y="5661025"/>
            <a:ext cx="2376488" cy="576263"/>
          </a:xfrm>
          <a:prstGeom prst="rect">
            <a:avLst/>
          </a:prstGeom>
          <a:solidFill>
            <a:srgbClr val="FFFF00"/>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Right Arrow 11"/>
          <p:cNvSpPr>
            <a:spLocks noChangeArrowheads="1"/>
          </p:cNvSpPr>
          <p:nvPr/>
        </p:nvSpPr>
        <p:spPr bwMode="auto">
          <a:xfrm rot="-2685167">
            <a:off x="3502025" y="4221163"/>
            <a:ext cx="2232025" cy="946150"/>
          </a:xfrm>
          <a:prstGeom prst="rightArrow">
            <a:avLst>
              <a:gd name="adj1" fmla="val 50000"/>
              <a:gd name="adj2" fmla="val 49999"/>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4345" name="TextBox 7"/>
          <p:cNvSpPr txBox="1">
            <a:spLocks noChangeArrowheads="1"/>
          </p:cNvSpPr>
          <p:nvPr/>
        </p:nvSpPr>
        <p:spPr bwMode="auto">
          <a:xfrm>
            <a:off x="7404100" y="3556000"/>
            <a:ext cx="184150" cy="369888"/>
          </a:xfrm>
          <a:prstGeom prst="rect">
            <a:avLst/>
          </a:prstGeom>
          <a:noFill/>
          <a:ln w="9525">
            <a:noFill/>
            <a:miter lim="800000"/>
            <a:headEnd/>
            <a:tailEnd/>
          </a:ln>
        </p:spPr>
        <p:txBody>
          <a:bodyPr wrap="none">
            <a:spAutoFit/>
          </a:bodyPr>
          <a:lstStyle/>
          <a:p>
            <a:endParaRPr lang="en-US" altLang="en-US"/>
          </a:p>
        </p:txBody>
      </p:sp>
      <p:sp>
        <p:nvSpPr>
          <p:cNvPr id="18" name="Rectangle 17"/>
          <p:cNvSpPr>
            <a:spLocks noChangeArrowheads="1"/>
          </p:cNvSpPr>
          <p:nvPr/>
        </p:nvSpPr>
        <p:spPr bwMode="auto">
          <a:xfrm rot="3172179">
            <a:off x="1554956" y="4741069"/>
            <a:ext cx="2598738" cy="44450"/>
          </a:xfrm>
          <a:prstGeom prst="rect">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cxnSp>
        <p:nvCxnSpPr>
          <p:cNvPr id="9" name="Straight Arrow Connector 8"/>
          <p:cNvCxnSpPr>
            <a:cxnSpLocks noChangeShapeType="1"/>
            <a:endCxn id="6" idx="2"/>
          </p:cNvCxnSpPr>
          <p:nvPr/>
        </p:nvCxnSpPr>
        <p:spPr bwMode="auto">
          <a:xfrm>
            <a:off x="1908175" y="3781425"/>
            <a:ext cx="1836738" cy="2455863"/>
          </a:xfrm>
          <a:prstGeom prst="straightConnector1">
            <a:avLst/>
          </a:prstGeom>
          <a:noFill/>
          <a:ln w="5715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3635375" y="4508500"/>
            <a:ext cx="1368425" cy="1296988"/>
          </a:xfrm>
          <a:prstGeom prst="straightConnector1">
            <a:avLst/>
          </a:prstGeom>
          <a:noFill/>
          <a:ln w="5715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rot="3172179">
            <a:off x="1946276" y="4714875"/>
            <a:ext cx="2119312" cy="46037"/>
          </a:xfrm>
          <a:prstGeom prst="rect">
            <a:avLst/>
          </a:prstGeom>
          <a:solidFill>
            <a:srgbClr val="07E303"/>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cxnSp>
        <p:nvCxnSpPr>
          <p:cNvPr id="26" name="Straight Arrow Connector 25"/>
          <p:cNvCxnSpPr>
            <a:cxnSpLocks noChangeShapeType="1"/>
          </p:cNvCxnSpPr>
          <p:nvPr/>
        </p:nvCxnSpPr>
        <p:spPr bwMode="auto">
          <a:xfrm flipV="1">
            <a:off x="3635375" y="4221163"/>
            <a:ext cx="1441450" cy="1368425"/>
          </a:xfrm>
          <a:prstGeom prst="straightConnector1">
            <a:avLst/>
          </a:prstGeom>
          <a:noFill/>
          <a:ln w="57150">
            <a:solidFill>
              <a:srgbClr val="07E303"/>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Rectangle 26"/>
          <p:cNvSpPr/>
          <p:nvPr/>
        </p:nvSpPr>
        <p:spPr>
          <a:xfrm>
            <a:off x="5856288" y="3965575"/>
            <a:ext cx="3095625" cy="1938338"/>
          </a:xfrm>
          <a:prstGeom prst="rect">
            <a:avLst/>
          </a:prstGeom>
        </p:spPr>
        <p:txBody>
          <a:bodyPr>
            <a:spAutoFit/>
          </a:bodyPr>
          <a:lstStyle/>
          <a:p>
            <a:pPr>
              <a:defRPr/>
            </a:pPr>
            <a:r>
              <a:rPr lang="en-US" sz="2400" dirty="0">
                <a:solidFill>
                  <a:srgbClr val="0039A6"/>
                </a:solidFill>
                <a:latin typeface="+mn-lt"/>
                <a:ea typeface="ＭＳ Ｐゴシック" charset="0"/>
                <a:cs typeface="ＭＳ Ｐゴシック" charset="0"/>
              </a:rPr>
              <a:t>Yellow pigment absorbs blue and reflects green and red, which mix and we see as yellow.</a:t>
            </a:r>
          </a:p>
        </p:txBody>
      </p:sp>
      <p:pic>
        <p:nvPicPr>
          <p:cNvPr id="14352" name="Picture 18"/>
          <p:cNvPicPr>
            <a:picLocks noChangeAspect="1" noChangeArrowheads="1"/>
          </p:cNvPicPr>
          <p:nvPr/>
        </p:nvPicPr>
        <p:blipFill>
          <a:blip r:embed="rId3" cstate="print"/>
          <a:srcRect/>
          <a:stretch>
            <a:fillRect/>
          </a:stretch>
        </p:blipFill>
        <p:spPr bwMode="auto">
          <a:xfrm>
            <a:off x="4806950" y="2138363"/>
            <a:ext cx="1873250" cy="17684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25535</TotalTime>
  <Words>2032</Words>
  <Application>Microsoft Macintosh PowerPoint</Application>
  <PresentationFormat>On-screen Show (4:3)</PresentationFormat>
  <Paragraphs>113</Paragraphs>
  <Slides>15</Slides>
  <Notes>15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0" baseType="lpstr">
      <vt:lpstr>Default Design</vt:lpstr>
      <vt:lpstr>Custom Design</vt:lpstr>
      <vt:lpstr>1_Custom Design</vt:lpstr>
      <vt:lpstr>2_Custom Design</vt:lpstr>
      <vt:lpstr>Image</vt:lpstr>
      <vt:lpstr>NCW 2015   Chemistry Colors Our World  Exploring the chemistry of dyes, pigments, and light</vt:lpstr>
      <vt:lpstr>What is color and what does it have to do with chemistry?</vt:lpstr>
      <vt:lpstr>Color: How an object looks to our eyes, based on how it reflects or gives off light.    Chemistry: The study of the properties of matter and the changes that can occur in matter. </vt:lpstr>
      <vt:lpstr>What is Light? </vt:lpstr>
      <vt:lpstr>Our eyes can only see certain light wavelengths.</vt:lpstr>
      <vt:lpstr>PowerPoint Presentation</vt:lpstr>
      <vt:lpstr>What gives objects their color?</vt:lpstr>
      <vt:lpstr>Adding blue, green and red light in equal amounts produces white light. </vt:lpstr>
      <vt:lpstr>Mixing pigments is called subtractive mixing. </vt:lpstr>
      <vt:lpstr>Mixing Light vs. Pigments</vt:lpstr>
      <vt:lpstr>Question: Where do pigments and dyes come from?  Answer: From a wide ranges of chemical compounds. </vt:lpstr>
      <vt:lpstr>Chemistry of Some Pigments</vt:lpstr>
      <vt:lpstr>PowerPoint Presentation</vt:lpstr>
      <vt:lpstr>PowerPoint Presentation</vt:lpstr>
      <vt:lpstr>References:</vt:lpstr>
    </vt:vector>
  </TitlesOfParts>
  <Company>Cicero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 PowerPoint Template</dc:title>
  <dc:creator>Ian Radcliffe</dc:creator>
  <cp:keywords>resources, branding, brand, powerpoint, chemistry for life</cp:keywords>
  <cp:lastModifiedBy>Alyssa A. Vachon</cp:lastModifiedBy>
  <cp:revision>262</cp:revision>
  <cp:lastPrinted>2015-07-28T15:07:27Z</cp:lastPrinted>
  <dcterms:created xsi:type="dcterms:W3CDTF">2008-05-23T09:48:17Z</dcterms:created>
  <dcterms:modified xsi:type="dcterms:W3CDTF">2015-10-15T14:26:04Z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SDepartment">
    <vt:lpwstr>20</vt:lpwstr>
  </property>
  <property fmtid="{D5CDD505-2E9C-101B-9397-08002B2CF9AE}" pid="3" name="ACSReviewPeriod">
    <vt:lpwstr>6 months</vt:lpwstr>
  </property>
  <property fmtid="{D5CDD505-2E9C-101B-9397-08002B2CF9AE}" pid="4" name="ContentType">
    <vt:lpwstr>ACS Document</vt:lpwstr>
  </property>
  <property fmtid="{D5CDD505-2E9C-101B-9397-08002B2CF9AE}" pid="5" name="Body">
    <vt:lpwstr/>
  </property>
  <property fmtid="{D5CDD505-2E9C-101B-9397-08002B2CF9AE}" pid="6" name="ACSFormType">
    <vt:lpwstr>4</vt:lpwstr>
  </property>
  <property fmtid="{D5CDD505-2E9C-101B-9397-08002B2CF9AE}" pid="7" name="ACSFormCategory">
    <vt:lpwstr>9</vt:lpwstr>
  </property>
  <property fmtid="{D5CDD505-2E9C-101B-9397-08002B2CF9AE}" pid="8" name="ACSDivision">
    <vt:lpwstr>7</vt:lpwstr>
  </property>
  <property fmtid="{D5CDD505-2E9C-101B-9397-08002B2CF9AE}" pid="9" name="ACSOffice">
    <vt:lpwstr/>
  </property>
</Properties>
</file>